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91" r:id="rId2"/>
    <p:sldId id="290" r:id="rId3"/>
    <p:sldId id="262" r:id="rId4"/>
    <p:sldId id="260" r:id="rId5"/>
    <p:sldId id="261" r:id="rId6"/>
    <p:sldId id="293" r:id="rId7"/>
    <p:sldId id="294" r:id="rId8"/>
    <p:sldId id="295" r:id="rId9"/>
    <p:sldId id="296" r:id="rId10"/>
    <p:sldId id="265" r:id="rId11"/>
    <p:sldId id="264" r:id="rId12"/>
    <p:sldId id="297" r:id="rId13"/>
    <p:sldId id="298" r:id="rId14"/>
    <p:sldId id="270" r:id="rId15"/>
    <p:sldId id="281" r:id="rId16"/>
    <p:sldId id="299" r:id="rId17"/>
    <p:sldId id="300" r:id="rId18"/>
    <p:sldId id="301" r:id="rId19"/>
    <p:sldId id="292" r:id="rId20"/>
  </p:sldIdLst>
  <p:sldSz cx="11522075" cy="6480175"/>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55C6"/>
    <a:srgbClr val="007E39"/>
    <a:srgbClr val="007A51"/>
    <a:srgbClr val="0096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619" y="86"/>
      </p:cViewPr>
      <p:guideLst>
        <p:guide orient="horz" pos="2041"/>
        <p:guide pos="3629"/>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C671E-E10A-43DE-B9F4-422D80C68F77}" type="datetimeFigureOut">
              <a:rPr lang="zh-CN" altLang="en-US" smtClean="0"/>
              <a:t>2020/11/8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61843F-62B2-4C4E-8F33-BF3AB8661B4B}" type="slidenum">
              <a:rPr lang="zh-CN" altLang="en-US" smtClean="0"/>
              <a:t>‹#›</a:t>
            </a:fld>
            <a:endParaRPr lang="zh-CN" altLang="en-US"/>
          </a:p>
        </p:txBody>
      </p:sp>
    </p:spTree>
    <p:extLst>
      <p:ext uri="{BB962C8B-B14F-4D97-AF65-F5344CB8AC3E}">
        <p14:creationId xmlns:p14="http://schemas.microsoft.com/office/powerpoint/2010/main" val="84568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a:t>
            </a:fld>
            <a:endParaRPr lang="zh-CN" altLang="en-US"/>
          </a:p>
        </p:txBody>
      </p:sp>
    </p:spTree>
    <p:extLst>
      <p:ext uri="{BB962C8B-B14F-4D97-AF65-F5344CB8AC3E}">
        <p14:creationId xmlns:p14="http://schemas.microsoft.com/office/powerpoint/2010/main" val="2955868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229621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98626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208346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2369056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1815451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19</a:t>
            </a:fld>
            <a:endParaRPr lang="zh-CN" altLang="en-US"/>
          </a:p>
        </p:txBody>
      </p:sp>
    </p:spTree>
    <p:extLst>
      <p:ext uri="{BB962C8B-B14F-4D97-AF65-F5344CB8AC3E}">
        <p14:creationId xmlns:p14="http://schemas.microsoft.com/office/powerpoint/2010/main" val="200270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a:t>
            </a:fld>
            <a:endParaRPr lang="en-US" altLang="zh-CN"/>
          </a:p>
        </p:txBody>
      </p:sp>
    </p:spTree>
    <p:extLst>
      <p:ext uri="{BB962C8B-B14F-4D97-AF65-F5344CB8AC3E}">
        <p14:creationId xmlns:p14="http://schemas.microsoft.com/office/powerpoint/2010/main" val="91749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720659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157621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797682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50639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61" y="2013056"/>
            <a:ext cx="9793764" cy="1389038"/>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728318" y="3672099"/>
            <a:ext cx="8065453" cy="1656046"/>
          </a:xfrm>
          <a:prstGeom prst="rect">
            <a:avLst/>
          </a:prstGeom>
        </p:spPr>
        <p:txBody>
          <a:bodyPr/>
          <a:lstStyle>
            <a:lvl1pPr marL="0" indent="0" algn="ctr">
              <a:buNone/>
              <a:defRPr>
                <a:solidFill>
                  <a:schemeClr val="tx1">
                    <a:tint val="75000"/>
                  </a:schemeClr>
                </a:solidFill>
              </a:defRPr>
            </a:lvl1pPr>
            <a:lvl2pPr marL="588462" indent="0" algn="ctr">
              <a:buNone/>
              <a:defRPr>
                <a:solidFill>
                  <a:schemeClr val="tx1">
                    <a:tint val="75000"/>
                  </a:schemeClr>
                </a:solidFill>
              </a:defRPr>
            </a:lvl2pPr>
            <a:lvl3pPr marL="1176924" indent="0" algn="ctr">
              <a:buNone/>
              <a:defRPr>
                <a:solidFill>
                  <a:schemeClr val="tx1">
                    <a:tint val="75000"/>
                  </a:schemeClr>
                </a:solidFill>
              </a:defRPr>
            </a:lvl3pPr>
            <a:lvl4pPr marL="1765386" indent="0" algn="ctr">
              <a:buNone/>
              <a:defRPr>
                <a:solidFill>
                  <a:schemeClr val="tx1">
                    <a:tint val="75000"/>
                  </a:schemeClr>
                </a:solidFill>
              </a:defRPr>
            </a:lvl4pPr>
            <a:lvl5pPr marL="2353848" indent="0" algn="ctr">
              <a:buNone/>
              <a:defRPr>
                <a:solidFill>
                  <a:schemeClr val="tx1">
                    <a:tint val="75000"/>
                  </a:schemeClr>
                </a:solidFill>
              </a:defRPr>
            </a:lvl5pPr>
            <a:lvl6pPr marL="2942311" indent="0" algn="ctr">
              <a:buNone/>
              <a:defRPr>
                <a:solidFill>
                  <a:schemeClr val="tx1">
                    <a:tint val="75000"/>
                  </a:schemeClr>
                </a:solidFill>
              </a:defRPr>
            </a:lvl6pPr>
            <a:lvl7pPr marL="3530773" indent="0" algn="ctr">
              <a:buNone/>
              <a:defRPr>
                <a:solidFill>
                  <a:schemeClr val="tx1">
                    <a:tint val="75000"/>
                  </a:schemeClr>
                </a:solidFill>
              </a:defRPr>
            </a:lvl7pPr>
            <a:lvl8pPr marL="4119235" indent="0" algn="ctr">
              <a:buNone/>
              <a:defRPr>
                <a:solidFill>
                  <a:schemeClr val="tx1">
                    <a:tint val="75000"/>
                  </a:schemeClr>
                </a:solidFill>
              </a:defRPr>
            </a:lvl8pPr>
            <a:lvl9pPr marL="4707697"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3067838841"/>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76110" y="1512043"/>
            <a:ext cx="10369868" cy="4276616"/>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1447998470"/>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9" y="204011"/>
            <a:ext cx="2592468" cy="435461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6103" y="204011"/>
            <a:ext cx="7585366" cy="435461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1206264912"/>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16605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56563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576110" y="1512043"/>
            <a:ext cx="10369868" cy="4276616"/>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3827020681"/>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6" y="4164116"/>
            <a:ext cx="9793764" cy="1287035"/>
          </a:xfrm>
          <a:prstGeom prst="rect">
            <a:avLst/>
          </a:prstGeom>
        </p:spPr>
        <p:txBody>
          <a:bodyPr anchor="t"/>
          <a:lstStyle>
            <a:lvl1pPr algn="l">
              <a:defRPr sz="5100" b="1" cap="all"/>
            </a:lvl1pPr>
          </a:lstStyle>
          <a:p>
            <a:r>
              <a:rPr lang="zh-CN" altLang="en-US"/>
              <a:t>单击此处编辑母版标题样式</a:t>
            </a:r>
          </a:p>
        </p:txBody>
      </p:sp>
      <p:sp>
        <p:nvSpPr>
          <p:cNvPr id="3" name="文本占位符 2"/>
          <p:cNvSpPr>
            <a:spLocks noGrp="1"/>
          </p:cNvSpPr>
          <p:nvPr>
            <p:ph type="body" idx="1"/>
          </p:nvPr>
        </p:nvSpPr>
        <p:spPr>
          <a:xfrm>
            <a:off x="910166" y="2746577"/>
            <a:ext cx="9793764" cy="1417538"/>
          </a:xfrm>
          <a:prstGeom prst="rect">
            <a:avLst/>
          </a:prstGeom>
        </p:spPr>
        <p:txBody>
          <a:bodyPr anchor="b"/>
          <a:lstStyle>
            <a:lvl1pPr marL="0" indent="0">
              <a:buNone/>
              <a:defRPr sz="2600">
                <a:solidFill>
                  <a:schemeClr val="tx1">
                    <a:tint val="75000"/>
                  </a:schemeClr>
                </a:solidFill>
              </a:defRPr>
            </a:lvl1pPr>
            <a:lvl2pPr marL="588462" indent="0">
              <a:buNone/>
              <a:defRPr sz="2300">
                <a:solidFill>
                  <a:schemeClr val="tx1">
                    <a:tint val="75000"/>
                  </a:schemeClr>
                </a:solidFill>
              </a:defRPr>
            </a:lvl2pPr>
            <a:lvl3pPr marL="1176924" indent="0">
              <a:buNone/>
              <a:defRPr sz="2100">
                <a:solidFill>
                  <a:schemeClr val="tx1">
                    <a:tint val="75000"/>
                  </a:schemeClr>
                </a:solidFill>
              </a:defRPr>
            </a:lvl3pPr>
            <a:lvl4pPr marL="1765386" indent="0">
              <a:buNone/>
              <a:defRPr sz="1800">
                <a:solidFill>
                  <a:schemeClr val="tx1">
                    <a:tint val="75000"/>
                  </a:schemeClr>
                </a:solidFill>
              </a:defRPr>
            </a:lvl4pPr>
            <a:lvl5pPr marL="2353848" indent="0">
              <a:buNone/>
              <a:defRPr sz="1800">
                <a:solidFill>
                  <a:schemeClr val="tx1">
                    <a:tint val="75000"/>
                  </a:schemeClr>
                </a:solidFill>
              </a:defRPr>
            </a:lvl5pPr>
            <a:lvl6pPr marL="2942311" indent="0">
              <a:buNone/>
              <a:defRPr sz="1800">
                <a:solidFill>
                  <a:schemeClr val="tx1">
                    <a:tint val="75000"/>
                  </a:schemeClr>
                </a:solidFill>
              </a:defRPr>
            </a:lvl6pPr>
            <a:lvl7pPr marL="3530773" indent="0">
              <a:buNone/>
              <a:defRPr sz="1800">
                <a:solidFill>
                  <a:schemeClr val="tx1">
                    <a:tint val="75000"/>
                  </a:schemeClr>
                </a:solidFill>
              </a:defRPr>
            </a:lvl7pPr>
            <a:lvl8pPr marL="4119235" indent="0">
              <a:buNone/>
              <a:defRPr sz="1800">
                <a:solidFill>
                  <a:schemeClr val="tx1">
                    <a:tint val="75000"/>
                  </a:schemeClr>
                </a:solidFill>
              </a:defRPr>
            </a:lvl8pPr>
            <a:lvl9pPr marL="4707697"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2967294829"/>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576108" y="1191039"/>
            <a:ext cx="5088916" cy="3367591"/>
          </a:xfrm>
          <a:prstGeom prst="rect">
            <a:avLst/>
          </a:prstGeom>
        </p:spPr>
        <p:txBody>
          <a:bodyPr/>
          <a:lstStyle>
            <a:lvl1pPr>
              <a:defRPr sz="3600"/>
            </a:lvl1pPr>
            <a:lvl2pPr>
              <a:defRPr sz="3100"/>
            </a:lvl2pPr>
            <a:lvl3pPr>
              <a:defRPr sz="26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7060" y="1191039"/>
            <a:ext cx="5088916" cy="3367591"/>
          </a:xfrm>
          <a:prstGeom prst="rect">
            <a:avLst/>
          </a:prstGeom>
        </p:spPr>
        <p:txBody>
          <a:bodyPr/>
          <a:lstStyle>
            <a:lvl1pPr>
              <a:defRPr sz="3600"/>
            </a:lvl1pPr>
            <a:lvl2pPr>
              <a:defRPr sz="3100"/>
            </a:lvl2pPr>
            <a:lvl3pPr>
              <a:defRPr sz="26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6" name="页脚占位符 5"/>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7" name="灯片编号占位符 6"/>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2802045124"/>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8" y="1450543"/>
            <a:ext cx="5090918" cy="604517"/>
          </a:xfrm>
          <a:prstGeom prst="rect">
            <a:avLst/>
          </a:prstGeom>
        </p:spPr>
        <p:txBody>
          <a:bodyPr anchor="b"/>
          <a:lstStyle>
            <a:lvl1pPr marL="0" indent="0">
              <a:buNone/>
              <a:defRPr sz="3100" b="1"/>
            </a:lvl1pPr>
            <a:lvl2pPr marL="588462" indent="0">
              <a:buNone/>
              <a:defRPr sz="2600" b="1"/>
            </a:lvl2pPr>
            <a:lvl3pPr marL="1176924" indent="0">
              <a:buNone/>
              <a:defRPr sz="2300" b="1"/>
            </a:lvl3pPr>
            <a:lvl4pPr marL="1765386" indent="0">
              <a:buNone/>
              <a:defRPr sz="2100" b="1"/>
            </a:lvl4pPr>
            <a:lvl5pPr marL="2353848" indent="0">
              <a:buNone/>
              <a:defRPr sz="2100" b="1"/>
            </a:lvl5pPr>
            <a:lvl6pPr marL="2942311" indent="0">
              <a:buNone/>
              <a:defRPr sz="2100" b="1"/>
            </a:lvl6pPr>
            <a:lvl7pPr marL="3530773" indent="0">
              <a:buNone/>
              <a:defRPr sz="2100" b="1"/>
            </a:lvl7pPr>
            <a:lvl8pPr marL="4119235" indent="0">
              <a:buNone/>
              <a:defRPr sz="2100" b="1"/>
            </a:lvl8pPr>
            <a:lvl9pPr marL="4707697"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8" y="2055059"/>
            <a:ext cx="5090918" cy="3733601"/>
          </a:xfrm>
          <a:prstGeom prst="rect">
            <a:avLst/>
          </a:prstGeom>
        </p:spPr>
        <p:txBody>
          <a:bodyPr/>
          <a:lstStyle>
            <a:lvl1pPr>
              <a:defRPr sz="3100"/>
            </a:lvl1pPr>
            <a:lvl2pPr>
              <a:defRPr sz="26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63" y="1450543"/>
            <a:ext cx="5092917" cy="604517"/>
          </a:xfrm>
          <a:prstGeom prst="rect">
            <a:avLst/>
          </a:prstGeom>
        </p:spPr>
        <p:txBody>
          <a:bodyPr anchor="b"/>
          <a:lstStyle>
            <a:lvl1pPr marL="0" indent="0">
              <a:buNone/>
              <a:defRPr sz="3100" b="1"/>
            </a:lvl1pPr>
            <a:lvl2pPr marL="588462" indent="0">
              <a:buNone/>
              <a:defRPr sz="2600" b="1"/>
            </a:lvl2pPr>
            <a:lvl3pPr marL="1176924" indent="0">
              <a:buNone/>
              <a:defRPr sz="2300" b="1"/>
            </a:lvl3pPr>
            <a:lvl4pPr marL="1765386" indent="0">
              <a:buNone/>
              <a:defRPr sz="2100" b="1"/>
            </a:lvl4pPr>
            <a:lvl5pPr marL="2353848" indent="0">
              <a:buNone/>
              <a:defRPr sz="2100" b="1"/>
            </a:lvl5pPr>
            <a:lvl6pPr marL="2942311" indent="0">
              <a:buNone/>
              <a:defRPr sz="2100" b="1"/>
            </a:lvl6pPr>
            <a:lvl7pPr marL="3530773" indent="0">
              <a:buNone/>
              <a:defRPr sz="2100" b="1"/>
            </a:lvl7pPr>
            <a:lvl8pPr marL="4119235" indent="0">
              <a:buNone/>
              <a:defRPr sz="2100" b="1"/>
            </a:lvl8pPr>
            <a:lvl9pPr marL="4707697"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63" y="2055059"/>
            <a:ext cx="5092917" cy="3733601"/>
          </a:xfrm>
          <a:prstGeom prst="rect">
            <a:avLst/>
          </a:prstGeom>
        </p:spPr>
        <p:txBody>
          <a:bodyPr/>
          <a:lstStyle>
            <a:lvl1pPr>
              <a:defRPr sz="3100"/>
            </a:lvl1pPr>
            <a:lvl2pPr>
              <a:defRPr sz="26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8" name="页脚占位符 7"/>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9" name="灯片编号占位符 8"/>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4042649162"/>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4" name="页脚占位符 3"/>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5" name="灯片编号占位符 4"/>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3089303612"/>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3" name="页脚占位符 2"/>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4" name="灯片编号占位符 3"/>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547480168"/>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58007"/>
            <a:ext cx="3790683" cy="1098030"/>
          </a:xfrm>
          <a:prstGeom prst="rect">
            <a:avLst/>
          </a:prstGeo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4" y="258011"/>
            <a:ext cx="6441161" cy="5530650"/>
          </a:xfrm>
          <a:prstGeom prst="rect">
            <a:avLst/>
          </a:prstGeom>
        </p:spPr>
        <p:txBody>
          <a:bodyPr/>
          <a:lstStyle>
            <a:lvl1pPr>
              <a:defRPr sz="4100"/>
            </a:lvl1pPr>
            <a:lvl2pPr>
              <a:defRPr sz="36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5" y="1356037"/>
            <a:ext cx="3790683" cy="4432620"/>
          </a:xfrm>
          <a:prstGeom prst="rect">
            <a:avLst/>
          </a:prstGeom>
        </p:spPr>
        <p:txBody>
          <a:bodyPr/>
          <a:lstStyle>
            <a:lvl1pPr marL="0" indent="0">
              <a:buNone/>
              <a:defRPr sz="1800"/>
            </a:lvl1pPr>
            <a:lvl2pPr marL="588462" indent="0">
              <a:buNone/>
              <a:defRPr sz="1500"/>
            </a:lvl2pPr>
            <a:lvl3pPr marL="1176924" indent="0">
              <a:buNone/>
              <a:defRPr sz="1300"/>
            </a:lvl3pPr>
            <a:lvl4pPr marL="1765386" indent="0">
              <a:buNone/>
              <a:defRPr sz="1200"/>
            </a:lvl4pPr>
            <a:lvl5pPr marL="2353848" indent="0">
              <a:buNone/>
              <a:defRPr sz="1200"/>
            </a:lvl5pPr>
            <a:lvl6pPr marL="2942311" indent="0">
              <a:buNone/>
              <a:defRPr sz="1200"/>
            </a:lvl6pPr>
            <a:lvl7pPr marL="3530773" indent="0">
              <a:buNone/>
              <a:defRPr sz="1200"/>
            </a:lvl7pPr>
            <a:lvl8pPr marL="4119235" indent="0">
              <a:buNone/>
              <a:defRPr sz="1200"/>
            </a:lvl8pPr>
            <a:lvl9pPr marL="4707697"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6" name="页脚占位符 5"/>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7" name="灯片编号占位符 6"/>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2911902332"/>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8" y="4536128"/>
            <a:ext cx="6913245" cy="535515"/>
          </a:xfrm>
          <a:prstGeom prst="rect">
            <a:avLst/>
          </a:prstGeo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p:nvPr>
        </p:nvSpPr>
        <p:spPr>
          <a:xfrm>
            <a:off x="2258408" y="579020"/>
            <a:ext cx="6913245" cy="3888105"/>
          </a:xfrm>
          <a:prstGeom prst="rect">
            <a:avLst/>
          </a:prstGeom>
        </p:spPr>
        <p:txBody>
          <a:bodyPr/>
          <a:lstStyle>
            <a:lvl1pPr marL="0" indent="0">
              <a:buNone/>
              <a:defRPr sz="4100"/>
            </a:lvl1pPr>
            <a:lvl2pPr marL="588462" indent="0">
              <a:buNone/>
              <a:defRPr sz="3600"/>
            </a:lvl2pPr>
            <a:lvl3pPr marL="1176924" indent="0">
              <a:buNone/>
              <a:defRPr sz="3100"/>
            </a:lvl3pPr>
            <a:lvl4pPr marL="1765386" indent="0">
              <a:buNone/>
              <a:defRPr sz="2600"/>
            </a:lvl4pPr>
            <a:lvl5pPr marL="2353848" indent="0">
              <a:buNone/>
              <a:defRPr sz="2600"/>
            </a:lvl5pPr>
            <a:lvl6pPr marL="2942311" indent="0">
              <a:buNone/>
              <a:defRPr sz="2600"/>
            </a:lvl6pPr>
            <a:lvl7pPr marL="3530773" indent="0">
              <a:buNone/>
              <a:defRPr sz="2600"/>
            </a:lvl7pPr>
            <a:lvl8pPr marL="4119235" indent="0">
              <a:buNone/>
              <a:defRPr sz="2600"/>
            </a:lvl8pPr>
            <a:lvl9pPr marL="4707697" indent="0">
              <a:buNone/>
              <a:defRPr sz="2600"/>
            </a:lvl9pPr>
          </a:lstStyle>
          <a:p>
            <a:endParaRPr lang="zh-CN" altLang="en-US"/>
          </a:p>
        </p:txBody>
      </p:sp>
      <p:sp>
        <p:nvSpPr>
          <p:cNvPr id="4" name="文本占位符 3"/>
          <p:cNvSpPr>
            <a:spLocks noGrp="1"/>
          </p:cNvSpPr>
          <p:nvPr>
            <p:ph type="body" sz="half" idx="2"/>
          </p:nvPr>
        </p:nvSpPr>
        <p:spPr>
          <a:xfrm>
            <a:off x="2258408" y="5071640"/>
            <a:ext cx="6913245" cy="760520"/>
          </a:xfrm>
          <a:prstGeom prst="rect">
            <a:avLst/>
          </a:prstGeom>
        </p:spPr>
        <p:txBody>
          <a:bodyPr/>
          <a:lstStyle>
            <a:lvl1pPr marL="0" indent="0">
              <a:buNone/>
              <a:defRPr sz="1800"/>
            </a:lvl1pPr>
            <a:lvl2pPr marL="588462" indent="0">
              <a:buNone/>
              <a:defRPr sz="1500"/>
            </a:lvl2pPr>
            <a:lvl3pPr marL="1176924" indent="0">
              <a:buNone/>
              <a:defRPr sz="1300"/>
            </a:lvl3pPr>
            <a:lvl4pPr marL="1765386" indent="0">
              <a:buNone/>
              <a:defRPr sz="1200"/>
            </a:lvl4pPr>
            <a:lvl5pPr marL="2353848" indent="0">
              <a:buNone/>
              <a:defRPr sz="1200"/>
            </a:lvl5pPr>
            <a:lvl6pPr marL="2942311" indent="0">
              <a:buNone/>
              <a:defRPr sz="1200"/>
            </a:lvl6pPr>
            <a:lvl7pPr marL="3530773" indent="0">
              <a:buNone/>
              <a:defRPr sz="1200"/>
            </a:lvl7pPr>
            <a:lvl8pPr marL="4119235" indent="0">
              <a:buNone/>
              <a:defRPr sz="1200"/>
            </a:lvl8pPr>
            <a:lvl9pPr marL="4707697"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2020/11/8</a:t>
            </a:fld>
            <a:endParaRPr lang="zh-CN" altLang="en-US" sz="2300">
              <a:solidFill>
                <a:srgbClr val="FFFFFF"/>
              </a:solidFill>
            </a:endParaRPr>
          </a:p>
        </p:txBody>
      </p:sp>
      <p:sp>
        <p:nvSpPr>
          <p:cNvPr id="6" name="页脚占位符 5"/>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7" name="灯片编号占位符 6"/>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4060284019"/>
      </p:ext>
    </p:extLst>
  </p:cSld>
  <p:clrMapOvr>
    <a:masterClrMapping/>
  </p:clrMapOvr>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9092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mc:AlternateContent xmlns:mc="http://schemas.openxmlformats.org/markup-compatibility/2006" xmlns:p14="http://schemas.microsoft.com/office/powerpoint/2010/main">
    <mc:Choice Requires="p14">
      <p:transition spd="slow" p14:dur="3000" advTm="3000">
        <p:blinds dir="vert"/>
      </p:transition>
    </mc:Choice>
    <mc:Fallback xmlns="">
      <p:transition spd="slow" advTm="3000">
        <p:blinds dir="vert"/>
      </p:transition>
    </mc:Fallback>
  </mc:AlternateContent>
  <p:txStyles>
    <p:titleStyle>
      <a:lvl1pPr algn="ctr" defTabSz="1176924" rtl="0" eaLnBrk="1" latinLnBrk="0" hangingPunct="1">
        <a:spcBef>
          <a:spcPct val="0"/>
        </a:spcBef>
        <a:buNone/>
        <a:defRPr sz="5700" kern="1200">
          <a:solidFill>
            <a:schemeClr val="tx1"/>
          </a:solidFill>
          <a:latin typeface="+mj-lt"/>
          <a:ea typeface="+mj-ea"/>
          <a:cs typeface="+mj-cs"/>
        </a:defRPr>
      </a:lvl1pPr>
    </p:titleStyle>
    <p:bodyStyle>
      <a:lvl1pPr marL="441347" indent="-441347" algn="l" defTabSz="1176924" rtl="0" eaLnBrk="1" latinLnBrk="0" hangingPunct="1">
        <a:spcBef>
          <a:spcPct val="20000"/>
        </a:spcBef>
        <a:buFont typeface="Arial" pitchFamily="34" charset="0"/>
        <a:buChar char="•"/>
        <a:defRPr sz="4100" kern="1200">
          <a:solidFill>
            <a:schemeClr val="tx1"/>
          </a:solidFill>
          <a:latin typeface="+mn-lt"/>
          <a:ea typeface="+mn-ea"/>
          <a:cs typeface="+mn-cs"/>
        </a:defRPr>
      </a:lvl1pPr>
      <a:lvl2pPr marL="956251" indent="-367789" algn="l" defTabSz="1176924"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71155" indent="-294231" algn="l" defTabSz="1176924"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9617"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48080"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36542"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25004"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413466"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5001928"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zh-CN"/>
      </a:defPPr>
      <a:lvl1pPr marL="0" algn="l" defTabSz="1176924" rtl="0" eaLnBrk="1" latinLnBrk="0" hangingPunct="1">
        <a:defRPr sz="2300" kern="1200">
          <a:solidFill>
            <a:schemeClr val="tx1"/>
          </a:solidFill>
          <a:latin typeface="+mn-lt"/>
          <a:ea typeface="+mn-ea"/>
          <a:cs typeface="+mn-cs"/>
        </a:defRPr>
      </a:lvl1pPr>
      <a:lvl2pPr marL="588462" algn="l" defTabSz="1176924" rtl="0" eaLnBrk="1" latinLnBrk="0" hangingPunct="1">
        <a:defRPr sz="2300" kern="1200">
          <a:solidFill>
            <a:schemeClr val="tx1"/>
          </a:solidFill>
          <a:latin typeface="+mn-lt"/>
          <a:ea typeface="+mn-ea"/>
          <a:cs typeface="+mn-cs"/>
        </a:defRPr>
      </a:lvl2pPr>
      <a:lvl3pPr marL="1176924" algn="l" defTabSz="1176924" rtl="0" eaLnBrk="1" latinLnBrk="0" hangingPunct="1">
        <a:defRPr sz="2300" kern="1200">
          <a:solidFill>
            <a:schemeClr val="tx1"/>
          </a:solidFill>
          <a:latin typeface="+mn-lt"/>
          <a:ea typeface="+mn-ea"/>
          <a:cs typeface="+mn-cs"/>
        </a:defRPr>
      </a:lvl3pPr>
      <a:lvl4pPr marL="1765386" algn="l" defTabSz="1176924" rtl="0" eaLnBrk="1" latinLnBrk="0" hangingPunct="1">
        <a:defRPr sz="2300" kern="1200">
          <a:solidFill>
            <a:schemeClr val="tx1"/>
          </a:solidFill>
          <a:latin typeface="+mn-lt"/>
          <a:ea typeface="+mn-ea"/>
          <a:cs typeface="+mn-cs"/>
        </a:defRPr>
      </a:lvl4pPr>
      <a:lvl5pPr marL="2353848" algn="l" defTabSz="1176924" rtl="0" eaLnBrk="1" latinLnBrk="0" hangingPunct="1">
        <a:defRPr sz="2300" kern="1200">
          <a:solidFill>
            <a:schemeClr val="tx1"/>
          </a:solidFill>
          <a:latin typeface="+mn-lt"/>
          <a:ea typeface="+mn-ea"/>
          <a:cs typeface="+mn-cs"/>
        </a:defRPr>
      </a:lvl5pPr>
      <a:lvl6pPr marL="2942311" algn="l" defTabSz="1176924" rtl="0" eaLnBrk="1" latinLnBrk="0" hangingPunct="1">
        <a:defRPr sz="2300" kern="1200">
          <a:solidFill>
            <a:schemeClr val="tx1"/>
          </a:solidFill>
          <a:latin typeface="+mn-lt"/>
          <a:ea typeface="+mn-ea"/>
          <a:cs typeface="+mn-cs"/>
        </a:defRPr>
      </a:lvl6pPr>
      <a:lvl7pPr marL="3530773" algn="l" defTabSz="1176924" rtl="0" eaLnBrk="1" latinLnBrk="0" hangingPunct="1">
        <a:defRPr sz="2300" kern="1200">
          <a:solidFill>
            <a:schemeClr val="tx1"/>
          </a:solidFill>
          <a:latin typeface="+mn-lt"/>
          <a:ea typeface="+mn-ea"/>
          <a:cs typeface="+mn-cs"/>
        </a:defRPr>
      </a:lvl7pPr>
      <a:lvl8pPr marL="4119235" algn="l" defTabSz="1176924" rtl="0" eaLnBrk="1" latinLnBrk="0" hangingPunct="1">
        <a:defRPr sz="2300" kern="1200">
          <a:solidFill>
            <a:schemeClr val="tx1"/>
          </a:solidFill>
          <a:latin typeface="+mn-lt"/>
          <a:ea typeface="+mn-ea"/>
          <a:cs typeface="+mn-cs"/>
        </a:defRPr>
      </a:lvl8pPr>
      <a:lvl9pPr marL="4707697" algn="l" defTabSz="1176924"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Users\superman\Desktop\W0201406204099812452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4" y="0"/>
            <a:ext cx="11625864" cy="655245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 xmlns:a16="http://schemas.microsoft.com/office/drawing/2014/main" id="{698B1A53-8ACE-4F67-BA6B-6DD846B091CC}"/>
              </a:ext>
            </a:extLst>
          </p:cNvPr>
          <p:cNvSpPr/>
          <p:nvPr/>
        </p:nvSpPr>
        <p:spPr>
          <a:xfrm>
            <a:off x="-81339" y="-26123"/>
            <a:ext cx="11598059" cy="6506298"/>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sp>
        <p:nvSpPr>
          <p:cNvPr id="3" name="TextBox 2"/>
          <p:cNvSpPr txBox="1"/>
          <p:nvPr/>
        </p:nvSpPr>
        <p:spPr>
          <a:xfrm>
            <a:off x="864493" y="3603341"/>
            <a:ext cx="10259372" cy="825910"/>
          </a:xfrm>
          <a:prstGeom prst="rect">
            <a:avLst/>
          </a:prstGeom>
          <a:noFill/>
        </p:spPr>
        <p:txBody>
          <a:bodyPr wrap="square" lIns="86400" tIns="43201" rIns="86400" bIns="43201" rtlCol="0">
            <a:spAutoFit/>
          </a:bodyPr>
          <a:lstStyle/>
          <a:p>
            <a:pPr algn="ctr"/>
            <a:r>
              <a:rPr lang="en-US" altLang="zh-CN" sz="4800" b="1" dirty="0">
                <a:latin typeface="微软雅黑" panose="020B0503020204020204" pitchFamily="34" charset="-122"/>
                <a:ea typeface="微软雅黑" panose="020B0503020204020204" pitchFamily="34" charset="-122"/>
              </a:rPr>
              <a:t>HKSCAN</a:t>
            </a:r>
            <a:endParaRPr lang="zh-CN" altLang="en-US" sz="48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3058780" y="449262"/>
            <a:ext cx="5404512" cy="2790825"/>
            <a:chOff x="2389825" y="735548"/>
            <a:chExt cx="5404512" cy="2790825"/>
          </a:xfrm>
        </p:grpSpPr>
        <p:sp>
          <p:nvSpPr>
            <p:cNvPr id="12" name="矩形 11"/>
            <p:cNvSpPr/>
            <p:nvPr/>
          </p:nvSpPr>
          <p:spPr>
            <a:xfrm>
              <a:off x="3727736" y="1520171"/>
              <a:ext cx="4066601" cy="1980080"/>
            </a:xfrm>
            <a:prstGeom prst="rect">
              <a:avLst/>
            </a:prstGeom>
            <a:effectLst>
              <a:glow rad="635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txBody>
            <a:bodyPr wrap="none" lIns="86411" tIns="43205" rIns="86411" bIns="43205">
              <a:spAutoFit/>
            </a:bodyPr>
            <a:lstStyle/>
            <a:p>
              <a:r>
                <a:rPr lang="en-US" altLang="zh-CN" sz="12300" b="1" i="1" dirty="0">
                  <a:solidFill>
                    <a:schemeClr val="bg1"/>
                  </a:solidFill>
                  <a:latin typeface="微软雅黑" pitchFamily="34" charset="-122"/>
                  <a:ea typeface="微软雅黑" pitchFamily="34" charset="-122"/>
                </a:rPr>
                <a:t>2020</a:t>
              </a:r>
              <a:endParaRPr lang="zh-CN" altLang="en-US" sz="12300" b="1" i="1" dirty="0">
                <a:solidFill>
                  <a:schemeClr val="bg1"/>
                </a:solidFill>
                <a:latin typeface="微软雅黑" pitchFamily="34" charset="-122"/>
                <a:ea typeface="微软雅黑" pitchFamily="34" charset="-122"/>
              </a:endParaRPr>
            </a:p>
          </p:txBody>
        </p:sp>
        <p:pic>
          <p:nvPicPr>
            <p:cNvPr id="10" name="Picture 4" descr="F:\C\PPT\PPT\企业PPT\PPT\目录\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825" y="735548"/>
              <a:ext cx="4399743" cy="27908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21145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4A500B34-542B-4D6A-9964-3599CD12D31F}"/>
              </a:ext>
            </a:extLst>
          </p:cNvPr>
          <p:cNvSpPr/>
          <p:nvPr/>
        </p:nvSpPr>
        <p:spPr>
          <a:xfrm>
            <a:off x="-26019" y="0"/>
            <a:ext cx="11522075" cy="648017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pic>
        <p:nvPicPr>
          <p:cNvPr id="13" name="Picture 4" descr="F:\C\PPT\PPT\企业PPT\PPT\目录\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533" y="1817414"/>
            <a:ext cx="4399743" cy="27908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664693" y="2795296"/>
            <a:ext cx="2095487" cy="1569660"/>
          </a:xfrm>
          <a:prstGeom prst="rect">
            <a:avLst/>
          </a:prstGeom>
          <a:noFill/>
        </p:spPr>
        <p:txBody>
          <a:bodyPr wrap="square" rtlCol="0">
            <a:spAutoFit/>
          </a:bodyPr>
          <a:lstStyle/>
          <a:p>
            <a:pPr defTabSz="1176924"/>
            <a:r>
              <a:rPr lang="en-US" altLang="zh-CN" sz="9600" dirty="0">
                <a:solidFill>
                  <a:srgbClr val="FFFFFF"/>
                </a:solidFill>
                <a:latin typeface="方正兰亭纤黑简体" panose="02000000000000000000" pitchFamily="2" charset="-122"/>
                <a:ea typeface="方正兰亭纤黑简体" panose="02000000000000000000" pitchFamily="2" charset="-122"/>
              </a:rPr>
              <a:t>02</a:t>
            </a:r>
            <a:endParaRPr lang="zh-CN" altLang="en-US" sz="9600" dirty="0">
              <a:solidFill>
                <a:srgbClr val="FFFFFF"/>
              </a:solidFill>
              <a:latin typeface="方正兰亭纤黑简体" panose="02000000000000000000" pitchFamily="2" charset="-122"/>
              <a:ea typeface="方正兰亭纤黑简体" panose="02000000000000000000" pitchFamily="2" charset="-122"/>
            </a:endParaRPr>
          </a:p>
        </p:txBody>
      </p:sp>
      <p:sp>
        <p:nvSpPr>
          <p:cNvPr id="17" name="Subtitle 9"/>
          <p:cNvSpPr txBox="1">
            <a:spLocks/>
          </p:cNvSpPr>
          <p:nvPr/>
        </p:nvSpPr>
        <p:spPr>
          <a:xfrm>
            <a:off x="4536901" y="2808039"/>
            <a:ext cx="5760640" cy="1162497"/>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4000" b="1" dirty="0">
                <a:solidFill>
                  <a:srgbClr val="FFFFFF"/>
                </a:solidFill>
              </a:rPr>
              <a:t>For ourselves</a:t>
            </a:r>
          </a:p>
          <a:p>
            <a:pPr algn="l"/>
            <a:r>
              <a:rPr lang="en-US" altLang="zh-CN" sz="2400" dirty="0">
                <a:solidFill>
                  <a:srgbClr val="FFFFFF"/>
                </a:solidFill>
                <a:latin typeface="微软雅黑" panose="020B0503020204020204" pitchFamily="34" charset="-122"/>
                <a:ea typeface="微软雅黑" panose="020B0503020204020204" pitchFamily="34" charset="-122"/>
              </a:rPr>
              <a:t>Promotion &amp; progress</a:t>
            </a:r>
          </a:p>
        </p:txBody>
      </p:sp>
    </p:spTree>
    <p:extLst>
      <p:ext uri="{BB962C8B-B14F-4D97-AF65-F5344CB8AC3E}">
        <p14:creationId xmlns:p14="http://schemas.microsoft.com/office/powerpoint/2010/main" val="3405098740"/>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300"/>
                                        <p:tgtEl>
                                          <p:spTgt spid="13"/>
                                        </p:tgtEl>
                                      </p:cBhvr>
                                    </p:animEffect>
                                  </p:childTnLst>
                                </p:cTn>
                              </p:par>
                            </p:childTnLst>
                          </p:cTn>
                        </p:par>
                        <p:par>
                          <p:cTn id="8" fill="hold">
                            <p:stCondLst>
                              <p:cond delay="8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300"/>
                                        <p:tgtEl>
                                          <p:spTgt spid="16"/>
                                        </p:tgtEl>
                                      </p:cBhvr>
                                    </p:animEffect>
                                  </p:childTnLst>
                                </p:cTn>
                              </p:par>
                            </p:childTnLst>
                          </p:cTn>
                        </p:par>
                        <p:par>
                          <p:cTn id="12" fill="hold">
                            <p:stCondLst>
                              <p:cond delay="11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300"/>
                                        <p:tgtEl>
                                          <p:spTgt spid="17">
                                            <p:txEl>
                                              <p:pRg st="0" end="0"/>
                                            </p:txEl>
                                          </p:spTgt>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1362" b="1362"/>
          <a:stretch/>
        </p:blipFill>
        <p:spPr bwMode="auto">
          <a:xfrm>
            <a:off x="1337926" y="1968241"/>
            <a:ext cx="9031623" cy="219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9" name="AutoShape 15"/>
          <p:cNvSpPr>
            <a:spLocks/>
          </p:cNvSpPr>
          <p:nvPr/>
        </p:nvSpPr>
        <p:spPr bwMode="auto">
          <a:xfrm rot="16200000">
            <a:off x="1358347" y="1944068"/>
            <a:ext cx="2202060" cy="2242903"/>
          </a:xfrm>
          <a:custGeom>
            <a:avLst/>
            <a:gdLst/>
            <a:ahLst/>
            <a:cxnLst/>
            <a:rect l="0" t="0" r="r" b="b"/>
            <a:pathLst>
              <a:path w="21600" h="21600">
                <a:moveTo>
                  <a:pt x="0" y="0"/>
                </a:moveTo>
                <a:lnTo>
                  <a:pt x="21600" y="0"/>
                </a:lnTo>
                <a:lnTo>
                  <a:pt x="21600" y="21600"/>
                </a:lnTo>
                <a:lnTo>
                  <a:pt x="0" y="21600"/>
                </a:lnTo>
                <a:close/>
                <a:moveTo>
                  <a:pt x="0" y="0"/>
                </a:moveTo>
              </a:path>
            </a:pathLst>
          </a:custGeom>
          <a:solidFill>
            <a:schemeClr val="accent2"/>
          </a:solidFill>
          <a:ln>
            <a:noFill/>
          </a:ln>
        </p:spPr>
        <p:txBody>
          <a:bodyPr lIns="0" tIns="0" rIns="0" bIns="0"/>
          <a:lstStyle/>
          <a:p>
            <a:pPr algn="ctr" fontAlgn="base">
              <a:spcBef>
                <a:spcPct val="0"/>
              </a:spcBef>
              <a:spcAft>
                <a:spcPct val="0"/>
              </a:spcAft>
              <a:defRPr/>
            </a:pPr>
            <a:endParaRPr lang="en-US" sz="2600" kern="0" dirty="0">
              <a:solidFill>
                <a:srgbClr val="008000"/>
              </a:solidFill>
              <a:latin typeface="微软雅黑"/>
              <a:ea typeface="微软雅黑"/>
              <a:sym typeface="Gill Sans" charset="0"/>
            </a:endParaRPr>
          </a:p>
        </p:txBody>
      </p:sp>
      <p:sp>
        <p:nvSpPr>
          <p:cNvPr id="10" name="AutoShape 16"/>
          <p:cNvSpPr>
            <a:spLocks/>
          </p:cNvSpPr>
          <p:nvPr/>
        </p:nvSpPr>
        <p:spPr bwMode="auto">
          <a:xfrm rot="16200000">
            <a:off x="5886912" y="1944068"/>
            <a:ext cx="2202060" cy="2242903"/>
          </a:xfrm>
          <a:custGeom>
            <a:avLst/>
            <a:gdLst/>
            <a:ahLst/>
            <a:cxnLst/>
            <a:rect l="0" t="0" r="r" b="b"/>
            <a:pathLst>
              <a:path w="21600" h="21600">
                <a:moveTo>
                  <a:pt x="0" y="0"/>
                </a:moveTo>
                <a:lnTo>
                  <a:pt x="21600" y="0"/>
                </a:lnTo>
                <a:lnTo>
                  <a:pt x="21600" y="21600"/>
                </a:lnTo>
                <a:lnTo>
                  <a:pt x="0" y="21600"/>
                </a:lnTo>
                <a:close/>
                <a:moveTo>
                  <a:pt x="0" y="0"/>
                </a:moveTo>
              </a:path>
            </a:pathLst>
          </a:custGeom>
          <a:solidFill>
            <a:schemeClr val="accent2"/>
          </a:solidFill>
          <a:ln>
            <a:noFill/>
          </a:ln>
        </p:spPr>
        <p:txBody>
          <a:bodyPr lIns="0" tIns="0" rIns="0" bIns="0"/>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pic>
        <p:nvPicPr>
          <p:cNvPr id="11"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6533" y="2638008"/>
            <a:ext cx="1056190" cy="88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12" name="Group 18"/>
          <p:cNvGrpSpPr>
            <a:grpSpLocks/>
          </p:cNvGrpSpPr>
          <p:nvPr/>
        </p:nvGrpSpPr>
        <p:grpSpPr bwMode="auto">
          <a:xfrm>
            <a:off x="1337925" y="4370661"/>
            <a:ext cx="4423112" cy="1104030"/>
            <a:chOff x="0" y="0"/>
            <a:chExt cx="2632" cy="1472"/>
          </a:xfrm>
        </p:grpSpPr>
        <p:sp>
          <p:nvSpPr>
            <p:cNvPr id="13" name="Rectangle 19"/>
            <p:cNvSpPr>
              <a:spLocks/>
            </p:cNvSpPr>
            <p:nvPr/>
          </p:nvSpPr>
          <p:spPr bwMode="auto">
            <a:xfrm>
              <a:off x="0" y="448"/>
              <a:ext cx="263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pPr>
              <a:r>
                <a:rPr lang="en-US" altLang="zh-CN" sz="1200" dirty="0">
                  <a:solidFill>
                    <a:schemeClr val="bg2"/>
                  </a:solidFill>
                  <a:latin typeface="等线" panose="02010600030101010101" pitchFamily="2" charset="-122"/>
                  <a:cs typeface="Times New Roman" panose="02020603050405020304" pitchFamily="18" charset="0"/>
                </a:rPr>
                <a:t>enjoy better products</a:t>
              </a:r>
              <a:endParaRPr lang="en-US" sz="1200" dirty="0">
                <a:solidFill>
                  <a:schemeClr val="bg2"/>
                </a:solidFill>
                <a:latin typeface="等线" panose="02010600030101010101" pitchFamily="2" charset="-122"/>
                <a:cs typeface="Times New Roman" panose="02020603050405020304" pitchFamily="18" charset="0"/>
                <a:sym typeface="Lato Light" charset="0"/>
              </a:endParaRPr>
            </a:p>
          </p:txBody>
        </p:sp>
        <p:sp>
          <p:nvSpPr>
            <p:cNvPr id="14" name="Rectangle 20"/>
            <p:cNvSpPr>
              <a:spLocks/>
            </p:cNvSpPr>
            <p:nvPr/>
          </p:nvSpPr>
          <p:spPr bwMode="auto">
            <a:xfrm>
              <a:off x="0" y="0"/>
              <a:ext cx="2632" cy="448"/>
            </a:xfrm>
            <a:prstGeom prst="rect">
              <a:avLst/>
            </a:pr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lnSpc>
                  <a:spcPct val="80000"/>
                </a:lnSpc>
                <a:spcBef>
                  <a:spcPct val="0"/>
                </a:spcBef>
                <a:spcAft>
                  <a:spcPct val="0"/>
                </a:spcAft>
              </a:pPr>
              <a:r>
                <a:rPr lang="en-US" altLang="zh-CN" sz="1800" dirty="0">
                  <a:solidFill>
                    <a:schemeClr val="bg2"/>
                  </a:solidFill>
                  <a:effectLst/>
                  <a:latin typeface="等线" panose="02010600030101010101" pitchFamily="2" charset="-122"/>
                  <a:cs typeface="Times New Roman" panose="02020603050405020304" pitchFamily="18" charset="0"/>
                </a:rPr>
                <a:t> Improvement of the original product</a:t>
              </a:r>
              <a:endParaRPr lang="zh-CN" altLang="en-US" sz="1900" dirty="0">
                <a:solidFill>
                  <a:schemeClr val="bg2"/>
                </a:solidFill>
                <a:latin typeface="微软雅黑"/>
                <a:ea typeface="微软雅黑"/>
                <a:cs typeface="Bebas Neue" charset="0"/>
                <a:sym typeface="Bebas Neue" charset="0"/>
              </a:endParaRPr>
            </a:p>
          </p:txBody>
        </p:sp>
      </p:grpSp>
      <p:grpSp>
        <p:nvGrpSpPr>
          <p:cNvPr id="18" name="Group 24"/>
          <p:cNvGrpSpPr>
            <a:grpSpLocks/>
          </p:cNvGrpSpPr>
          <p:nvPr/>
        </p:nvGrpSpPr>
        <p:grpSpPr bwMode="auto">
          <a:xfrm>
            <a:off x="5884493" y="4368305"/>
            <a:ext cx="4485055" cy="1104030"/>
            <a:chOff x="0" y="0"/>
            <a:chExt cx="2632" cy="1472"/>
          </a:xfrm>
        </p:grpSpPr>
        <p:sp>
          <p:nvSpPr>
            <p:cNvPr id="19" name="Rectangle 25"/>
            <p:cNvSpPr>
              <a:spLocks/>
            </p:cNvSpPr>
            <p:nvPr/>
          </p:nvSpPr>
          <p:spPr bwMode="auto">
            <a:xfrm>
              <a:off x="0" y="448"/>
              <a:ext cx="263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pPr>
              <a:r>
                <a:rPr lang="en-US" altLang="zh-CN" sz="1200" dirty="0">
                  <a:solidFill>
                    <a:schemeClr val="bg2"/>
                  </a:solidFill>
                  <a:effectLst/>
                  <a:latin typeface="等线" panose="02010600030101010101" pitchFamily="2" charset="-122"/>
                  <a:cs typeface="Times New Roman" panose="02020603050405020304" pitchFamily="18" charset="0"/>
                </a:rPr>
                <a:t>such as organizing farm visits and shooting documentary advertisements</a:t>
              </a:r>
              <a:endParaRPr lang="en-US" altLang="zh-CN" sz="900" dirty="0">
                <a:solidFill>
                  <a:schemeClr val="bg2"/>
                </a:solidFill>
                <a:latin typeface="微软雅黑"/>
                <a:ea typeface="微软雅黑"/>
                <a:cs typeface="Lato Light" charset="0"/>
                <a:sym typeface="Lato Light" charset="0"/>
              </a:endParaRPr>
            </a:p>
          </p:txBody>
        </p:sp>
        <p:sp>
          <p:nvSpPr>
            <p:cNvPr id="20" name="Rectangle 26"/>
            <p:cNvSpPr>
              <a:spLocks/>
            </p:cNvSpPr>
            <p:nvPr/>
          </p:nvSpPr>
          <p:spPr bwMode="auto">
            <a:xfrm>
              <a:off x="0" y="0"/>
              <a:ext cx="263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lnSpc>
                  <a:spcPct val="80000"/>
                </a:lnSpc>
                <a:spcBef>
                  <a:spcPct val="0"/>
                </a:spcBef>
                <a:spcAft>
                  <a:spcPct val="0"/>
                </a:spcAft>
              </a:pPr>
              <a:r>
                <a:rPr lang="en-US" altLang="zh-CN" sz="1800" dirty="0">
                  <a:solidFill>
                    <a:schemeClr val="bg2"/>
                  </a:solidFill>
                  <a:effectLst/>
                  <a:latin typeface="等线" panose="02010600030101010101" pitchFamily="2" charset="-122"/>
                  <a:cs typeface="Times New Roman" panose="02020603050405020304" pitchFamily="18" charset="0"/>
                </a:rPr>
                <a:t>Improve your own sales methods based on sales conditions</a:t>
              </a:r>
              <a:endParaRPr lang="zh-CN" altLang="en-US" sz="1900" dirty="0">
                <a:solidFill>
                  <a:schemeClr val="bg2"/>
                </a:solidFill>
                <a:latin typeface="微软雅黑"/>
                <a:ea typeface="微软雅黑"/>
                <a:cs typeface="Bebas Neue" charset="0"/>
                <a:sym typeface="Bebas Neue" charset="0"/>
              </a:endParaRPr>
            </a:p>
          </p:txBody>
        </p:sp>
      </p:grpSp>
      <p:pic>
        <p:nvPicPr>
          <p:cNvPr id="24"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3916" y="2711511"/>
            <a:ext cx="1314237" cy="73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5385" y="2632758"/>
            <a:ext cx="684123" cy="89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02056" y="2634258"/>
            <a:ext cx="536347" cy="8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 name="矩形 31">
            <a:extLst>
              <a:ext uri="{FF2B5EF4-FFF2-40B4-BE49-F238E27FC236}">
                <a16:creationId xmlns="" xmlns:a16="http://schemas.microsoft.com/office/drawing/2014/main" id="{7B92DBDB-BD9F-41F2-BF25-0BEEBEDB350D}"/>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33" name="矩形 32">
            <a:extLst>
              <a:ext uri="{FF2B5EF4-FFF2-40B4-BE49-F238E27FC236}">
                <a16:creationId xmlns="" xmlns:a16="http://schemas.microsoft.com/office/drawing/2014/main" id="{2C813DCD-07FF-4066-BC43-B34E370A9E73}"/>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grpSp>
        <p:nvGrpSpPr>
          <p:cNvPr id="34" name="组合 33">
            <a:extLst>
              <a:ext uri="{FF2B5EF4-FFF2-40B4-BE49-F238E27FC236}">
                <a16:creationId xmlns="" xmlns:a16="http://schemas.microsoft.com/office/drawing/2014/main" id="{61930550-D0FF-4BAD-B485-A4C0222CFA84}"/>
              </a:ext>
            </a:extLst>
          </p:cNvPr>
          <p:cNvGrpSpPr/>
          <p:nvPr/>
        </p:nvGrpSpPr>
        <p:grpSpPr>
          <a:xfrm>
            <a:off x="311888" y="277812"/>
            <a:ext cx="3720957" cy="955849"/>
            <a:chOff x="311888" y="268014"/>
            <a:chExt cx="3720957" cy="955849"/>
          </a:xfrm>
        </p:grpSpPr>
        <p:sp>
          <p:nvSpPr>
            <p:cNvPr id="35" name="Subtitle 9">
              <a:extLst>
                <a:ext uri="{FF2B5EF4-FFF2-40B4-BE49-F238E27FC236}">
                  <a16:creationId xmlns="" xmlns:a16="http://schemas.microsoft.com/office/drawing/2014/main" id="{58C9B979-F4D5-4322-863D-BA2BE1ACCB0B}"/>
                </a:ext>
              </a:extLst>
            </p:cNvPr>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ourselves</a:t>
              </a:r>
            </a:p>
          </p:txBody>
        </p:sp>
        <p:sp>
          <p:nvSpPr>
            <p:cNvPr id="36" name="TextBox 37">
              <a:extLst>
                <a:ext uri="{FF2B5EF4-FFF2-40B4-BE49-F238E27FC236}">
                  <a16:creationId xmlns="" xmlns:a16="http://schemas.microsoft.com/office/drawing/2014/main" id="{88D0AED8-0F80-4B55-948C-EE05D30A3789}"/>
                </a:ext>
              </a:extLst>
            </p:cNvPr>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Promotion &amp; progress</a:t>
              </a:r>
            </a:p>
          </p:txBody>
        </p:sp>
      </p:grpSp>
    </p:spTree>
    <p:extLst>
      <p:ext uri="{BB962C8B-B14F-4D97-AF65-F5344CB8AC3E}">
        <p14:creationId xmlns:p14="http://schemas.microsoft.com/office/powerpoint/2010/main" val="667527607"/>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200"/>
                                        <p:tgtEl>
                                          <p:spTgt spid="10"/>
                                        </p:tgtEl>
                                      </p:cBhvr>
                                    </p:animEffect>
                                  </p:childTnLst>
                                </p:cTn>
                              </p:par>
                            </p:childTnLst>
                          </p:cTn>
                        </p:par>
                        <p:par>
                          <p:cTn id="14" fill="hold">
                            <p:stCondLst>
                              <p:cond delay="200"/>
                            </p:stCondLst>
                            <p:childTnLst>
                              <p:par>
                                <p:cTn id="15" presetID="2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200" fill="hold"/>
                                        <p:tgtEl>
                                          <p:spTgt spid="11"/>
                                        </p:tgtEl>
                                        <p:attrNameLst>
                                          <p:attrName>ppt_w</p:attrName>
                                        </p:attrNameLst>
                                      </p:cBhvr>
                                      <p:tavLst>
                                        <p:tav tm="0">
                                          <p:val>
                                            <p:fltVal val="0"/>
                                          </p:val>
                                        </p:tav>
                                        <p:tav tm="100000">
                                          <p:val>
                                            <p:strVal val="#ppt_w"/>
                                          </p:val>
                                        </p:tav>
                                      </p:tavLst>
                                    </p:anim>
                                    <p:anim calcmode="lin" valueType="num">
                                      <p:cBhvr>
                                        <p:cTn id="18" dur="200" fill="hold"/>
                                        <p:tgtEl>
                                          <p:spTgt spid="11"/>
                                        </p:tgtEl>
                                        <p:attrNameLst>
                                          <p:attrName>ppt_h</p:attrName>
                                        </p:attrNameLst>
                                      </p:cBhvr>
                                      <p:tavLst>
                                        <p:tav tm="0">
                                          <p:val>
                                            <p:fltVal val="0"/>
                                          </p:val>
                                        </p:tav>
                                        <p:tav tm="100000">
                                          <p:val>
                                            <p:strVal val="#ppt_h"/>
                                          </p:val>
                                        </p:tav>
                                      </p:tavLst>
                                    </p:anim>
                                  </p:childTnLst>
                                </p:cTn>
                              </p:par>
                              <p:par>
                                <p:cTn id="19" presetID="22" presetClass="entr" presetSubtype="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200"/>
                                        <p:tgtEl>
                                          <p:spTgt spid="12"/>
                                        </p:tgtEl>
                                      </p:cBhvr>
                                    </p:animEffect>
                                  </p:childTnLst>
                                </p:cTn>
                              </p:par>
                            </p:childTnLst>
                          </p:cTn>
                        </p:par>
                        <p:par>
                          <p:cTn id="22" fill="hold">
                            <p:stCondLst>
                              <p:cond delay="400"/>
                            </p:stCondLst>
                            <p:childTnLst>
                              <p:par>
                                <p:cTn id="23" presetID="23" presetClass="entr" presetSubtype="16"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200" fill="hold"/>
                                        <p:tgtEl>
                                          <p:spTgt spid="24"/>
                                        </p:tgtEl>
                                        <p:attrNameLst>
                                          <p:attrName>ppt_w</p:attrName>
                                        </p:attrNameLst>
                                      </p:cBhvr>
                                      <p:tavLst>
                                        <p:tav tm="0">
                                          <p:val>
                                            <p:fltVal val="0"/>
                                          </p:val>
                                        </p:tav>
                                        <p:tav tm="100000">
                                          <p:val>
                                            <p:strVal val="#ppt_w"/>
                                          </p:val>
                                        </p:tav>
                                      </p:tavLst>
                                    </p:anim>
                                    <p:anim calcmode="lin" valueType="num">
                                      <p:cBhvr>
                                        <p:cTn id="26" dur="200" fill="hold"/>
                                        <p:tgtEl>
                                          <p:spTgt spid="24"/>
                                        </p:tgtEl>
                                        <p:attrNameLst>
                                          <p:attrName>ppt_h</p:attrName>
                                        </p:attrNameLst>
                                      </p:cBhvr>
                                      <p:tavLst>
                                        <p:tav tm="0">
                                          <p:val>
                                            <p:fltVal val="0"/>
                                          </p:val>
                                        </p:tav>
                                        <p:tav tm="100000">
                                          <p:val>
                                            <p:strVal val="#ppt_h"/>
                                          </p:val>
                                        </p:tav>
                                      </p:tavLst>
                                    </p:anim>
                                  </p:childTnLst>
                                </p:cTn>
                              </p:par>
                            </p:childTnLst>
                          </p:cTn>
                        </p:par>
                        <p:par>
                          <p:cTn id="27" fill="hold">
                            <p:stCondLst>
                              <p:cond delay="600"/>
                            </p:stCondLst>
                            <p:childTnLst>
                              <p:par>
                                <p:cTn id="28" presetID="23" presetClass="entr" presetSubtype="16"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200" fill="hold"/>
                                        <p:tgtEl>
                                          <p:spTgt spid="25"/>
                                        </p:tgtEl>
                                        <p:attrNameLst>
                                          <p:attrName>ppt_w</p:attrName>
                                        </p:attrNameLst>
                                      </p:cBhvr>
                                      <p:tavLst>
                                        <p:tav tm="0">
                                          <p:val>
                                            <p:fltVal val="0"/>
                                          </p:val>
                                        </p:tav>
                                        <p:tav tm="100000">
                                          <p:val>
                                            <p:strVal val="#ppt_w"/>
                                          </p:val>
                                        </p:tav>
                                      </p:tavLst>
                                    </p:anim>
                                    <p:anim calcmode="lin" valueType="num">
                                      <p:cBhvr>
                                        <p:cTn id="31" dur="200" fill="hold"/>
                                        <p:tgtEl>
                                          <p:spTgt spid="25"/>
                                        </p:tgtEl>
                                        <p:attrNameLst>
                                          <p:attrName>ppt_h</p:attrName>
                                        </p:attrNameLst>
                                      </p:cBhvr>
                                      <p:tavLst>
                                        <p:tav tm="0">
                                          <p:val>
                                            <p:fltVal val="0"/>
                                          </p:val>
                                        </p:tav>
                                        <p:tav tm="100000">
                                          <p:val>
                                            <p:strVal val="#ppt_h"/>
                                          </p:val>
                                        </p:tav>
                                      </p:tavLst>
                                    </p:anim>
                                  </p:childTnLst>
                                </p:cTn>
                              </p:par>
                              <p:par>
                                <p:cTn id="32" presetID="22" presetClass="entr" presetSubtype="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200"/>
                                        <p:tgtEl>
                                          <p:spTgt spid="18"/>
                                        </p:tgtEl>
                                      </p:cBhvr>
                                    </p:animEffect>
                                  </p:childTnLst>
                                </p:cTn>
                              </p:par>
                            </p:childTnLst>
                          </p:cTn>
                        </p:par>
                        <p:par>
                          <p:cTn id="35" fill="hold">
                            <p:stCondLst>
                              <p:cond delay="800"/>
                            </p:stCondLst>
                            <p:childTnLst>
                              <p:par>
                                <p:cTn id="36" presetID="23" presetClass="entr" presetSubtype="16"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p:cTn id="38" dur="200" fill="hold"/>
                                        <p:tgtEl>
                                          <p:spTgt spid="26"/>
                                        </p:tgtEl>
                                        <p:attrNameLst>
                                          <p:attrName>ppt_w</p:attrName>
                                        </p:attrNameLst>
                                      </p:cBhvr>
                                      <p:tavLst>
                                        <p:tav tm="0">
                                          <p:val>
                                            <p:fltVal val="0"/>
                                          </p:val>
                                        </p:tav>
                                        <p:tav tm="100000">
                                          <p:val>
                                            <p:strVal val="#ppt_w"/>
                                          </p:val>
                                        </p:tav>
                                      </p:tavLst>
                                    </p:anim>
                                    <p:anim calcmode="lin" valueType="num">
                                      <p:cBhvr>
                                        <p:cTn id="39" dur="200" fill="hold"/>
                                        <p:tgtEl>
                                          <p:spTgt spid="26"/>
                                        </p:tgtEl>
                                        <p:attrNameLst>
                                          <p:attrName>ppt_h</p:attrName>
                                        </p:attrNameLst>
                                      </p:cBhvr>
                                      <p:tavLst>
                                        <p:tav tm="0">
                                          <p:val>
                                            <p:fltVal val="0"/>
                                          </p:val>
                                        </p:tav>
                                        <p:tav tm="100000">
                                          <p:val>
                                            <p:strVal val="#ppt_h"/>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800" fill="hold"/>
                                        <p:tgtEl>
                                          <p:spTgt spid="32"/>
                                        </p:tgtEl>
                                        <p:attrNameLst>
                                          <p:attrName>ppt_x</p:attrName>
                                        </p:attrNameLst>
                                      </p:cBhvr>
                                      <p:tavLst>
                                        <p:tav tm="0">
                                          <p:val>
                                            <p:strVal val="0-#ppt_w/2"/>
                                          </p:val>
                                        </p:tav>
                                        <p:tav tm="100000">
                                          <p:val>
                                            <p:strVal val="#ppt_x"/>
                                          </p:val>
                                        </p:tav>
                                      </p:tavLst>
                                    </p:anim>
                                    <p:anim calcmode="lin" valueType="num">
                                      <p:cBhvr additive="base">
                                        <p:cTn id="44" dur="8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800" fill="hold"/>
                                        <p:tgtEl>
                                          <p:spTgt spid="33"/>
                                        </p:tgtEl>
                                        <p:attrNameLst>
                                          <p:attrName>ppt_x</p:attrName>
                                        </p:attrNameLst>
                                      </p:cBhvr>
                                      <p:tavLst>
                                        <p:tav tm="0">
                                          <p:val>
                                            <p:strVal val="1+#ppt_w/2"/>
                                          </p:val>
                                        </p:tav>
                                        <p:tav tm="100000">
                                          <p:val>
                                            <p:strVal val="#ppt_x"/>
                                          </p:val>
                                        </p:tav>
                                      </p:tavLst>
                                    </p:anim>
                                    <p:anim calcmode="lin" valueType="num">
                                      <p:cBhvr additive="base">
                                        <p:cTn id="48" dur="8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12" name="文本框 11">
            <a:extLst>
              <a:ext uri="{FF2B5EF4-FFF2-40B4-BE49-F238E27FC236}">
                <a16:creationId xmlns="" xmlns:a16="http://schemas.microsoft.com/office/drawing/2014/main" id="{B21A3087-4232-48B8-9BE2-5A0FFDC1FFF1}"/>
              </a:ext>
            </a:extLst>
          </p:cNvPr>
          <p:cNvSpPr txBox="1"/>
          <p:nvPr/>
        </p:nvSpPr>
        <p:spPr>
          <a:xfrm>
            <a:off x="1008509" y="1804118"/>
            <a:ext cx="4215706" cy="2862322"/>
          </a:xfrm>
          <a:prstGeom prst="rect">
            <a:avLst/>
          </a:prstGeom>
          <a:noFill/>
        </p:spPr>
        <p:txBody>
          <a:bodyPr wrap="square">
            <a:spAutoFit/>
          </a:bodyPr>
          <a:lstStyle/>
          <a:p>
            <a:pPr algn="just"/>
            <a:r>
              <a:rPr lang="en-US" altLang="zh-CN" sz="1800" kern="10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rPr>
              <a:t>We have always considered the importance of consumers in our production chain. By collecting various feedbacks from consumers and counting our sales, we will improve the production structure and production methods of our existing products in order to create a more environmentally friendly and transparent business method, so that consumers can enjoy better products .</a:t>
            </a:r>
            <a:endParaRPr lang="zh-CN" altLang="zh-CN" sz="18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15" name="组合 14">
            <a:extLst>
              <a:ext uri="{FF2B5EF4-FFF2-40B4-BE49-F238E27FC236}">
                <a16:creationId xmlns="" xmlns:a16="http://schemas.microsoft.com/office/drawing/2014/main" id="{0CCEF21A-18E0-4232-9EE9-A7847C23B7A9}"/>
              </a:ext>
            </a:extLst>
          </p:cNvPr>
          <p:cNvGrpSpPr/>
          <p:nvPr/>
        </p:nvGrpSpPr>
        <p:grpSpPr>
          <a:xfrm>
            <a:off x="311888" y="277812"/>
            <a:ext cx="5737181" cy="1263625"/>
            <a:chOff x="311888" y="268014"/>
            <a:chExt cx="3720957" cy="1263625"/>
          </a:xfrm>
        </p:grpSpPr>
        <p:sp>
          <p:nvSpPr>
            <p:cNvPr id="16" name="Subtitle 9">
              <a:extLst>
                <a:ext uri="{FF2B5EF4-FFF2-40B4-BE49-F238E27FC236}">
                  <a16:creationId xmlns="" xmlns:a16="http://schemas.microsoft.com/office/drawing/2014/main" id="{EBA54ABF-D7BB-48DA-ADA6-9510D817FB9A}"/>
                </a:ext>
              </a:extLst>
            </p:cNvPr>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ourselves</a:t>
              </a:r>
            </a:p>
          </p:txBody>
        </p:sp>
        <p:sp>
          <p:nvSpPr>
            <p:cNvPr id="17" name="TextBox 37">
              <a:extLst>
                <a:ext uri="{FF2B5EF4-FFF2-40B4-BE49-F238E27FC236}">
                  <a16:creationId xmlns="" xmlns:a16="http://schemas.microsoft.com/office/drawing/2014/main" id="{4C7936CD-8BB0-4211-BA54-737C8CA3CADD}"/>
                </a:ext>
              </a:extLst>
            </p:cNvPr>
            <p:cNvSpPr txBox="1"/>
            <p:nvPr/>
          </p:nvSpPr>
          <p:spPr>
            <a:xfrm>
              <a:off x="432445" y="916086"/>
              <a:ext cx="3600400" cy="615553"/>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Improvement of the original product</a:t>
              </a:r>
            </a:p>
          </p:txBody>
        </p:sp>
      </p:grpSp>
      <p:pic>
        <p:nvPicPr>
          <p:cNvPr id="5" name="图片 4">
            <a:extLst>
              <a:ext uri="{FF2B5EF4-FFF2-40B4-BE49-F238E27FC236}">
                <a16:creationId xmlns="" xmlns:a16="http://schemas.microsoft.com/office/drawing/2014/main" id="{8DF7CE3D-405C-41C4-98C7-113AE562DFB2}"/>
              </a:ext>
            </a:extLst>
          </p:cNvPr>
          <p:cNvPicPr>
            <a:picLocks noChangeAspect="1"/>
          </p:cNvPicPr>
          <p:nvPr/>
        </p:nvPicPr>
        <p:blipFill>
          <a:blip r:embed="rId3"/>
          <a:stretch>
            <a:fillRect/>
          </a:stretch>
        </p:blipFill>
        <p:spPr>
          <a:xfrm>
            <a:off x="6049069" y="1944632"/>
            <a:ext cx="4069433" cy="2613887"/>
          </a:xfrm>
          <a:prstGeom prst="rect">
            <a:avLst/>
          </a:prstGeom>
        </p:spPr>
      </p:pic>
    </p:spTree>
    <p:extLst>
      <p:ext uri="{BB962C8B-B14F-4D97-AF65-F5344CB8AC3E}">
        <p14:creationId xmlns:p14="http://schemas.microsoft.com/office/powerpoint/2010/main" val="1852788446"/>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800" fill="hold"/>
                                        <p:tgtEl>
                                          <p:spTgt spid="40"/>
                                        </p:tgtEl>
                                        <p:attrNameLst>
                                          <p:attrName>ppt_x</p:attrName>
                                        </p:attrNameLst>
                                      </p:cBhvr>
                                      <p:tavLst>
                                        <p:tav tm="0">
                                          <p:val>
                                            <p:strVal val="0-#ppt_w/2"/>
                                          </p:val>
                                        </p:tav>
                                        <p:tav tm="100000">
                                          <p:val>
                                            <p:strVal val="#ppt_x"/>
                                          </p:val>
                                        </p:tav>
                                      </p:tavLst>
                                    </p:anim>
                                    <p:anim calcmode="lin" valueType="num">
                                      <p:cBhvr additive="base">
                                        <p:cTn id="8" dur="8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800" fill="hold"/>
                                        <p:tgtEl>
                                          <p:spTgt spid="41"/>
                                        </p:tgtEl>
                                        <p:attrNameLst>
                                          <p:attrName>ppt_x</p:attrName>
                                        </p:attrNameLst>
                                      </p:cBhvr>
                                      <p:tavLst>
                                        <p:tav tm="0">
                                          <p:val>
                                            <p:strVal val="1+#ppt_w/2"/>
                                          </p:val>
                                        </p:tav>
                                        <p:tav tm="100000">
                                          <p:val>
                                            <p:strVal val="#ppt_x"/>
                                          </p:val>
                                        </p:tav>
                                      </p:tavLst>
                                    </p:anim>
                                    <p:anim calcmode="lin" valueType="num">
                                      <p:cBhvr additive="base">
                                        <p:cTn id="1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12" name="文本框 11">
            <a:extLst>
              <a:ext uri="{FF2B5EF4-FFF2-40B4-BE49-F238E27FC236}">
                <a16:creationId xmlns="" xmlns:a16="http://schemas.microsoft.com/office/drawing/2014/main" id="{B21A3087-4232-48B8-9BE2-5A0FFDC1FFF1}"/>
              </a:ext>
            </a:extLst>
          </p:cNvPr>
          <p:cNvSpPr txBox="1"/>
          <p:nvPr/>
        </p:nvSpPr>
        <p:spPr>
          <a:xfrm>
            <a:off x="720477" y="1445438"/>
            <a:ext cx="6303938" cy="4247317"/>
          </a:xfrm>
          <a:prstGeom prst="rect">
            <a:avLst/>
          </a:prstGeom>
          <a:noFill/>
        </p:spPr>
        <p:txBody>
          <a:bodyPr wrap="square">
            <a:spAutoFit/>
          </a:bodyPr>
          <a:lstStyle/>
          <a:p>
            <a:pPr algn="just"/>
            <a:r>
              <a:rPr lang="en-US" altLang="zh-CN" sz="1800" kern="10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rPr>
              <a:t>We believe that an open and transparent production chain and a cordial and friendly sales method are extremely important. Our farms in Northern Europe and the Baltic Sea will be open to people who are curious and eager to learn more about how we implement our concept of animal welfare. As for those customers who are far away from us but still trust us and purchase our products, we will rely on our Agrofood Ecosystem® ecosystem data to provide real-time data through our website through smart cameras and other methods, allowing customers to greatly increase their sense of participation. In addition, we will also respond to meat consumers to learn more about the more environmentally friendly and ethical meat products provided by the company through better information transparency and more facts by shooting documentary advertisements where cattle and sheep are relaxed and contented. </a:t>
            </a:r>
            <a:endParaRPr lang="zh-CN" altLang="zh-CN" sz="18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11" name="组合 10">
            <a:extLst>
              <a:ext uri="{FF2B5EF4-FFF2-40B4-BE49-F238E27FC236}">
                <a16:creationId xmlns="" xmlns:a16="http://schemas.microsoft.com/office/drawing/2014/main" id="{58F7C0D4-69F0-4C5B-8920-5B8FEB3B1FAB}"/>
              </a:ext>
            </a:extLst>
          </p:cNvPr>
          <p:cNvGrpSpPr/>
          <p:nvPr/>
        </p:nvGrpSpPr>
        <p:grpSpPr>
          <a:xfrm>
            <a:off x="311888" y="277812"/>
            <a:ext cx="8257461" cy="1392122"/>
            <a:chOff x="311888" y="268014"/>
            <a:chExt cx="3720957" cy="1392122"/>
          </a:xfrm>
        </p:grpSpPr>
        <p:sp>
          <p:nvSpPr>
            <p:cNvPr id="13" name="Subtitle 9">
              <a:extLst>
                <a:ext uri="{FF2B5EF4-FFF2-40B4-BE49-F238E27FC236}">
                  <a16:creationId xmlns="" xmlns:a16="http://schemas.microsoft.com/office/drawing/2014/main" id="{B1B686AC-6D6E-4A7D-A930-0020AAA154A4}"/>
                </a:ext>
              </a:extLst>
            </p:cNvPr>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ourselves</a:t>
              </a:r>
            </a:p>
          </p:txBody>
        </p:sp>
        <p:sp>
          <p:nvSpPr>
            <p:cNvPr id="14" name="TextBox 37">
              <a:extLst>
                <a:ext uri="{FF2B5EF4-FFF2-40B4-BE49-F238E27FC236}">
                  <a16:creationId xmlns="" xmlns:a16="http://schemas.microsoft.com/office/drawing/2014/main" id="{AB67FA4D-B38C-43FF-83EF-5D7C28E7BB00}"/>
                </a:ext>
              </a:extLst>
            </p:cNvPr>
            <p:cNvSpPr txBox="1"/>
            <p:nvPr/>
          </p:nvSpPr>
          <p:spPr>
            <a:xfrm>
              <a:off x="432445" y="916086"/>
              <a:ext cx="3600400" cy="744050"/>
            </a:xfrm>
            <a:prstGeom prst="rect">
              <a:avLst/>
            </a:prstGeom>
            <a:noFill/>
          </p:spPr>
          <p:txBody>
            <a:bodyPr wrap="square" lIns="0" tIns="0" rIns="0" bIns="0" rtlCol="0">
              <a:spAutoFit/>
            </a:bodyPr>
            <a:lstStyle/>
            <a:p>
              <a:pPr defTabSz="1176924" fontAlgn="base">
                <a:lnSpc>
                  <a:spcPct val="80000"/>
                </a:lnSpc>
                <a:spcBef>
                  <a:spcPct val="0"/>
                </a:spcBef>
                <a:spcAft>
                  <a:spcPct val="0"/>
                </a:spcAft>
              </a:pPr>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Improve your own sales methods based on sales conditions</a:t>
              </a:r>
              <a:endParaRPr lang="zh-CN" altLang="en-US" sz="2000" dirty="0">
                <a:solidFill>
                  <a:schemeClr val="accent5">
                    <a:lumMod val="75000"/>
                  </a:schemeClr>
                </a:solidFill>
                <a:latin typeface="微软雅黑" panose="020B0503020204020204" pitchFamily="34" charset="-122"/>
                <a:ea typeface="微软雅黑" panose="020B0503020204020204" pitchFamily="34" charset="-122"/>
                <a:sym typeface="Bebas Neue" charset="0"/>
              </a:endParaRPr>
            </a:p>
          </p:txBody>
        </p:sp>
      </p:grpSp>
      <p:pic>
        <p:nvPicPr>
          <p:cNvPr id="3" name="图片 2">
            <a:extLst>
              <a:ext uri="{FF2B5EF4-FFF2-40B4-BE49-F238E27FC236}">
                <a16:creationId xmlns="" xmlns:a16="http://schemas.microsoft.com/office/drawing/2014/main" id="{1E3AB8F2-80ED-4309-ABBE-E5B6F9FDD57C}"/>
              </a:ext>
            </a:extLst>
          </p:cNvPr>
          <p:cNvPicPr>
            <a:picLocks noChangeAspect="1"/>
          </p:cNvPicPr>
          <p:nvPr/>
        </p:nvPicPr>
        <p:blipFill>
          <a:blip r:embed="rId3"/>
          <a:stretch>
            <a:fillRect/>
          </a:stretch>
        </p:blipFill>
        <p:spPr>
          <a:xfrm>
            <a:off x="7201197" y="1445438"/>
            <a:ext cx="3826750" cy="4041334"/>
          </a:xfrm>
          <a:prstGeom prst="rect">
            <a:avLst/>
          </a:prstGeom>
        </p:spPr>
      </p:pic>
    </p:spTree>
    <p:extLst>
      <p:ext uri="{BB962C8B-B14F-4D97-AF65-F5344CB8AC3E}">
        <p14:creationId xmlns:p14="http://schemas.microsoft.com/office/powerpoint/2010/main" val="929332101"/>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800" fill="hold"/>
                                        <p:tgtEl>
                                          <p:spTgt spid="40"/>
                                        </p:tgtEl>
                                        <p:attrNameLst>
                                          <p:attrName>ppt_x</p:attrName>
                                        </p:attrNameLst>
                                      </p:cBhvr>
                                      <p:tavLst>
                                        <p:tav tm="0">
                                          <p:val>
                                            <p:strVal val="0-#ppt_w/2"/>
                                          </p:val>
                                        </p:tav>
                                        <p:tav tm="100000">
                                          <p:val>
                                            <p:strVal val="#ppt_x"/>
                                          </p:val>
                                        </p:tav>
                                      </p:tavLst>
                                    </p:anim>
                                    <p:anim calcmode="lin" valueType="num">
                                      <p:cBhvr additive="base">
                                        <p:cTn id="8" dur="8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800" fill="hold"/>
                                        <p:tgtEl>
                                          <p:spTgt spid="41"/>
                                        </p:tgtEl>
                                        <p:attrNameLst>
                                          <p:attrName>ppt_x</p:attrName>
                                        </p:attrNameLst>
                                      </p:cBhvr>
                                      <p:tavLst>
                                        <p:tav tm="0">
                                          <p:val>
                                            <p:strVal val="1+#ppt_w/2"/>
                                          </p:val>
                                        </p:tav>
                                        <p:tav tm="100000">
                                          <p:val>
                                            <p:strVal val="#ppt_x"/>
                                          </p:val>
                                        </p:tav>
                                      </p:tavLst>
                                    </p:anim>
                                    <p:anim calcmode="lin" valueType="num">
                                      <p:cBhvr additive="base">
                                        <p:cTn id="1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C473293A-532D-4843-BBBF-10488E88DCFF}"/>
              </a:ext>
            </a:extLst>
          </p:cNvPr>
          <p:cNvSpPr/>
          <p:nvPr/>
        </p:nvSpPr>
        <p:spPr>
          <a:xfrm>
            <a:off x="-1" y="0"/>
            <a:ext cx="11522075" cy="648017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pic>
        <p:nvPicPr>
          <p:cNvPr id="7" name="Picture 4" descr="F:\C\PPT\PPT\企业PPT\PPT\目录\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347" y="1817414"/>
            <a:ext cx="4399743" cy="2790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697507" y="2795296"/>
            <a:ext cx="2095487" cy="1569660"/>
          </a:xfrm>
          <a:prstGeom prst="rect">
            <a:avLst/>
          </a:prstGeom>
          <a:noFill/>
        </p:spPr>
        <p:txBody>
          <a:bodyPr wrap="square" rtlCol="0">
            <a:spAutoFit/>
          </a:bodyPr>
          <a:lstStyle/>
          <a:p>
            <a:pPr defTabSz="1176924"/>
            <a:r>
              <a:rPr lang="en-US" altLang="zh-CN" sz="9600" dirty="0">
                <a:solidFill>
                  <a:srgbClr val="FFFFFF"/>
                </a:solidFill>
                <a:latin typeface="方正兰亭纤黑简体" panose="02000000000000000000" pitchFamily="2" charset="-122"/>
                <a:ea typeface="方正兰亭纤黑简体" panose="02000000000000000000" pitchFamily="2" charset="-122"/>
              </a:rPr>
              <a:t>03</a:t>
            </a:r>
            <a:endParaRPr lang="zh-CN" altLang="en-US" sz="9600" dirty="0">
              <a:solidFill>
                <a:srgbClr val="FFFFFF"/>
              </a:solidFill>
              <a:latin typeface="方正兰亭纤黑简体" panose="02000000000000000000" pitchFamily="2" charset="-122"/>
              <a:ea typeface="方正兰亭纤黑简体" panose="02000000000000000000" pitchFamily="2" charset="-122"/>
            </a:endParaRPr>
          </a:p>
        </p:txBody>
      </p:sp>
      <p:sp>
        <p:nvSpPr>
          <p:cNvPr id="13" name="Subtitle 9"/>
          <p:cNvSpPr txBox="1">
            <a:spLocks/>
          </p:cNvSpPr>
          <p:nvPr/>
        </p:nvSpPr>
        <p:spPr>
          <a:xfrm>
            <a:off x="4569715" y="2808039"/>
            <a:ext cx="6336704" cy="1100941"/>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dirty="0">
                <a:solidFill>
                  <a:schemeClr val="bg1"/>
                </a:solidFill>
              </a:rPr>
              <a:t>For the breeding chain</a:t>
            </a:r>
          </a:p>
          <a:p>
            <a:pPr algn="l"/>
            <a:r>
              <a:rPr lang="en-US" altLang="zh-CN" sz="2400" dirty="0">
                <a:solidFill>
                  <a:schemeClr val="bg1"/>
                </a:solidFill>
              </a:rPr>
              <a:t>convenient &amp; win-win</a:t>
            </a:r>
          </a:p>
        </p:txBody>
      </p:sp>
    </p:spTree>
    <p:custDataLst>
      <p:tags r:id="rId1"/>
    </p:custDataLst>
    <p:extLst>
      <p:ext uri="{BB962C8B-B14F-4D97-AF65-F5344CB8AC3E}">
        <p14:creationId xmlns:p14="http://schemas.microsoft.com/office/powerpoint/2010/main" val="20954212"/>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8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300"/>
                                        <p:tgtEl>
                                          <p:spTgt spid="12"/>
                                        </p:tgtEl>
                                      </p:cBhvr>
                                    </p:animEffect>
                                  </p:childTnLst>
                                </p:cTn>
                              </p:par>
                            </p:childTnLst>
                          </p:cTn>
                        </p:par>
                        <p:par>
                          <p:cTn id="12" fill="hold">
                            <p:stCondLst>
                              <p:cond delay="1100"/>
                            </p:stCondLst>
                            <p:childTnLst>
                              <p:par>
                                <p:cTn id="13" presetID="10" presetClass="entr" presetSubtype="0" fill="hold" grpId="0"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300"/>
                                        <p:tgtEl>
                                          <p:spTgt spid="1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300"/>
                                        <p:tgtEl>
                                          <p:spTgt spid="13">
                                            <p:txEl>
                                              <p:pRg st="1" end="1"/>
                                            </p:txEl>
                                          </p:spTgt>
                                        </p:tgtEl>
                                      </p:cBhvr>
                                    </p:animEffect>
                                  </p:childTnLst>
                                </p:cTn>
                              </p:par>
                            </p:childTnLst>
                          </p:cTn>
                        </p:par>
                        <p:par>
                          <p:cTn id="19" fill="hold">
                            <p:stCondLst>
                              <p:cond delay="14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9"/>
          <p:cNvSpPr txBox="1">
            <a:spLocks/>
          </p:cNvSpPr>
          <p:nvPr/>
        </p:nvSpPr>
        <p:spPr>
          <a:xfrm>
            <a:off x="288429" y="278088"/>
            <a:ext cx="6408712"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the breeding chain</a:t>
            </a:r>
          </a:p>
        </p:txBody>
      </p:sp>
      <p:sp>
        <p:nvSpPr>
          <p:cNvPr id="3" name="TextBox 2"/>
          <p:cNvSpPr txBox="1"/>
          <p:nvPr/>
        </p:nvSpPr>
        <p:spPr>
          <a:xfrm>
            <a:off x="432445" y="916086"/>
            <a:ext cx="4104456"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convenient &amp; win-win</a:t>
            </a:r>
          </a:p>
        </p:txBody>
      </p:sp>
      <p:sp>
        <p:nvSpPr>
          <p:cNvPr id="13" name="矩形 12"/>
          <p:cNvSpPr/>
          <p:nvPr/>
        </p:nvSpPr>
        <p:spPr>
          <a:xfrm>
            <a:off x="3444466" y="2027288"/>
            <a:ext cx="6768752" cy="646331"/>
          </a:xfrm>
          <a:prstGeom prst="rect">
            <a:avLst/>
          </a:prstGeom>
        </p:spPr>
        <p:txBody>
          <a:bodyPr wrap="square">
            <a:spAutoFit/>
          </a:bodyPr>
          <a:lstStyle/>
          <a:p>
            <a:pPr defTabSz="1176924"/>
            <a:r>
              <a:rPr lang="en-US" altLang="zh-CN" sz="1800" dirty="0">
                <a:solidFill>
                  <a:schemeClr val="bg2"/>
                </a:solidFill>
                <a:effectLst/>
                <a:latin typeface="等线" panose="02010600030101010101" pitchFamily="2" charset="-122"/>
                <a:cs typeface="Times New Roman" panose="02020603050405020304" pitchFamily="18" charset="0"/>
              </a:rPr>
              <a:t>In-depth study of the best conditions for breeding, intelligent control of the needs of the breeding environment</a:t>
            </a:r>
            <a:endParaRPr lang="zh-CN" altLang="en-US" sz="1600" dirty="0">
              <a:solidFill>
                <a:schemeClr val="bg2"/>
              </a:solidFill>
              <a:latin typeface="微软雅黑" panose="020B0503020204020204" pitchFamily="34" charset="-122"/>
              <a:ea typeface="微软雅黑" panose="020B0503020204020204" pitchFamily="34" charset="-122"/>
            </a:endParaRPr>
          </a:p>
        </p:txBody>
      </p:sp>
      <p:sp>
        <p:nvSpPr>
          <p:cNvPr id="16" name="矩形 15"/>
          <p:cNvSpPr/>
          <p:nvPr/>
        </p:nvSpPr>
        <p:spPr>
          <a:xfrm>
            <a:off x="3460490" y="3749964"/>
            <a:ext cx="6768752" cy="369332"/>
          </a:xfrm>
          <a:prstGeom prst="rect">
            <a:avLst/>
          </a:prstGeom>
        </p:spPr>
        <p:txBody>
          <a:bodyPr wrap="square">
            <a:spAutoFit/>
          </a:bodyPr>
          <a:lstStyle/>
          <a:p>
            <a:pPr defTabSz="1176924"/>
            <a:r>
              <a:rPr lang="en-US" altLang="zh-CN" sz="1800" dirty="0">
                <a:solidFill>
                  <a:schemeClr val="bg2"/>
                </a:solidFill>
                <a:effectLst/>
                <a:latin typeface="等线" panose="02010600030101010101" pitchFamily="2" charset="-122"/>
                <a:cs typeface="Times New Roman" panose="02020603050405020304" pitchFamily="18" charset="0"/>
              </a:rPr>
              <a:t>Strictly control the source of meat quality</a:t>
            </a:r>
            <a:endParaRPr lang="zh-CN" altLang="en-US" sz="1600" dirty="0">
              <a:solidFill>
                <a:schemeClr val="bg2"/>
              </a:solidFill>
              <a:latin typeface="微软雅黑" panose="020B0503020204020204" pitchFamily="34" charset="-122"/>
              <a:ea typeface="微软雅黑" panose="020B0503020204020204" pitchFamily="34" charset="-122"/>
            </a:endParaRPr>
          </a:p>
        </p:txBody>
      </p:sp>
      <p:sp>
        <p:nvSpPr>
          <p:cNvPr id="19" name="矩形 18"/>
          <p:cNvSpPr/>
          <p:nvPr/>
        </p:nvSpPr>
        <p:spPr>
          <a:xfrm>
            <a:off x="3463047" y="5232198"/>
            <a:ext cx="6768752" cy="646331"/>
          </a:xfrm>
          <a:prstGeom prst="rect">
            <a:avLst/>
          </a:prstGeom>
        </p:spPr>
        <p:txBody>
          <a:bodyPr wrap="square">
            <a:spAutoFit/>
          </a:bodyPr>
          <a:lstStyle/>
          <a:p>
            <a:pPr defTabSz="1176924"/>
            <a:r>
              <a:rPr lang="en-US" altLang="zh-CN" sz="1800" dirty="0">
                <a:solidFill>
                  <a:schemeClr val="bg2"/>
                </a:solidFill>
                <a:effectLst/>
                <a:latin typeface="等线" panose="02010600030101010101" pitchFamily="2" charset="-122"/>
                <a:cs typeface="Times New Roman" panose="02020603050405020304" pitchFamily="18" charset="0"/>
              </a:rPr>
              <a:t>Strengthen cooperation with farms and pastures, and provide relevant technical and personnel support and guidance</a:t>
            </a:r>
            <a:endParaRPr lang="zh-CN" altLang="en-US" sz="1600" dirty="0">
              <a:solidFill>
                <a:schemeClr val="bg2"/>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951026" y="1738386"/>
            <a:ext cx="1224136" cy="1224136"/>
            <a:chOff x="1872605" y="1439887"/>
            <a:chExt cx="1224136" cy="1224136"/>
          </a:xfrm>
          <a:solidFill>
            <a:schemeClr val="accent2">
              <a:lumMod val="75000"/>
            </a:schemeClr>
          </a:solidFill>
        </p:grpSpPr>
        <p:sp>
          <p:nvSpPr>
            <p:cNvPr id="21" name="椭圆 20"/>
            <p:cNvSpPr/>
            <p:nvPr/>
          </p:nvSpPr>
          <p:spPr>
            <a:xfrm>
              <a:off x="1872605" y="1439887"/>
              <a:ext cx="1224136" cy="1224136"/>
            </a:xfrm>
            <a:prstGeom prst="ellipse">
              <a:avLst/>
            </a:prstGeom>
            <a:grpFill/>
            <a:ln w="25400" cap="flat" cmpd="sng" algn="ctr">
              <a:noFill/>
              <a:prstDash val="solid"/>
            </a:ln>
            <a:effectLst/>
          </p:spPr>
          <p:txBody>
            <a:bodyPr rtlCol="0" anchor="ctr"/>
            <a:lstStyle/>
            <a:p>
              <a:pPr algn="ctr">
                <a:defRPr/>
              </a:pPr>
              <a:endParaRPr lang="zh-CN" altLang="en-US" kern="0">
                <a:solidFill>
                  <a:prstClr val="white"/>
                </a:solidFill>
              </a:endParaRPr>
            </a:p>
          </p:txBody>
        </p:sp>
        <p:pic>
          <p:nvPicPr>
            <p:cNvPr id="22" name="Picture 14" descr="C:\Users\Administrator\Desktop\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811" t="34835" r="32541" b="30165"/>
            <a:stretch/>
          </p:blipFill>
          <p:spPr bwMode="auto">
            <a:xfrm>
              <a:off x="2156359" y="1701565"/>
              <a:ext cx="656628" cy="773897"/>
            </a:xfrm>
            <a:prstGeom prst="rect">
              <a:avLst/>
            </a:prstGeom>
            <a:grpFill/>
          </p:spPr>
        </p:pic>
      </p:grpSp>
      <p:grpSp>
        <p:nvGrpSpPr>
          <p:cNvPr id="26" name="组合 25"/>
          <p:cNvGrpSpPr/>
          <p:nvPr/>
        </p:nvGrpSpPr>
        <p:grpSpPr>
          <a:xfrm>
            <a:off x="1951026" y="3322562"/>
            <a:ext cx="1224136" cy="1224136"/>
            <a:chOff x="1872605" y="1439887"/>
            <a:chExt cx="1224136" cy="1224136"/>
          </a:xfrm>
          <a:solidFill>
            <a:schemeClr val="accent2">
              <a:lumMod val="75000"/>
            </a:schemeClr>
          </a:solidFill>
        </p:grpSpPr>
        <p:sp>
          <p:nvSpPr>
            <p:cNvPr id="27" name="椭圆 26"/>
            <p:cNvSpPr/>
            <p:nvPr/>
          </p:nvSpPr>
          <p:spPr>
            <a:xfrm>
              <a:off x="1872605" y="1439887"/>
              <a:ext cx="1224136" cy="1224136"/>
            </a:xfrm>
            <a:prstGeom prst="ellipse">
              <a:avLst/>
            </a:prstGeom>
            <a:grpFill/>
            <a:ln w="25400" cap="flat" cmpd="sng" algn="ctr">
              <a:noFill/>
              <a:prstDash val="solid"/>
            </a:ln>
            <a:effectLst/>
          </p:spPr>
          <p:txBody>
            <a:bodyPr rtlCol="0" anchor="ctr"/>
            <a:lstStyle/>
            <a:p>
              <a:pPr algn="ctr">
                <a:defRPr/>
              </a:pPr>
              <a:endParaRPr lang="zh-CN" altLang="en-US" kern="0">
                <a:solidFill>
                  <a:prstClr val="white"/>
                </a:solidFill>
              </a:endParaRPr>
            </a:p>
          </p:txBody>
        </p:sp>
        <p:pic>
          <p:nvPicPr>
            <p:cNvPr id="28" name="Picture 14" descr="C:\Users\Administrator\Desktop\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811" t="34835" r="32541" b="30165"/>
            <a:stretch/>
          </p:blipFill>
          <p:spPr bwMode="auto">
            <a:xfrm>
              <a:off x="2156359" y="1701565"/>
              <a:ext cx="656628" cy="773897"/>
            </a:xfrm>
            <a:prstGeom prst="rect">
              <a:avLst/>
            </a:prstGeom>
            <a:grpFill/>
          </p:spPr>
        </p:pic>
      </p:grpSp>
      <p:grpSp>
        <p:nvGrpSpPr>
          <p:cNvPr id="29" name="组合 28"/>
          <p:cNvGrpSpPr/>
          <p:nvPr/>
        </p:nvGrpSpPr>
        <p:grpSpPr>
          <a:xfrm>
            <a:off x="1944613" y="4906738"/>
            <a:ext cx="1224136" cy="1224136"/>
            <a:chOff x="1872605" y="1439887"/>
            <a:chExt cx="1224136" cy="1224136"/>
          </a:xfrm>
          <a:solidFill>
            <a:schemeClr val="accent2">
              <a:lumMod val="75000"/>
            </a:schemeClr>
          </a:solidFill>
        </p:grpSpPr>
        <p:sp>
          <p:nvSpPr>
            <p:cNvPr id="30" name="椭圆 29"/>
            <p:cNvSpPr/>
            <p:nvPr/>
          </p:nvSpPr>
          <p:spPr>
            <a:xfrm>
              <a:off x="1872605" y="1439887"/>
              <a:ext cx="1224136" cy="1224136"/>
            </a:xfrm>
            <a:prstGeom prst="ellipse">
              <a:avLst/>
            </a:prstGeom>
            <a:grpFill/>
            <a:ln w="25400" cap="flat" cmpd="sng" algn="ctr">
              <a:noFill/>
              <a:prstDash val="solid"/>
            </a:ln>
            <a:effectLst/>
          </p:spPr>
          <p:txBody>
            <a:bodyPr rtlCol="0" anchor="ctr"/>
            <a:lstStyle/>
            <a:p>
              <a:pPr algn="ctr">
                <a:defRPr/>
              </a:pPr>
              <a:endParaRPr lang="zh-CN" altLang="en-US" kern="0">
                <a:solidFill>
                  <a:prstClr val="white"/>
                </a:solidFill>
              </a:endParaRPr>
            </a:p>
          </p:txBody>
        </p:sp>
        <p:pic>
          <p:nvPicPr>
            <p:cNvPr id="31" name="Picture 14" descr="C:\Users\Administrator\Desktop\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811" t="34835" r="32541" b="30165"/>
            <a:stretch/>
          </p:blipFill>
          <p:spPr bwMode="auto">
            <a:xfrm>
              <a:off x="2156359" y="1701565"/>
              <a:ext cx="656628" cy="773897"/>
            </a:xfrm>
            <a:prstGeom prst="rect">
              <a:avLst/>
            </a:prstGeom>
            <a:grpFill/>
          </p:spPr>
        </p:pic>
      </p:grpSp>
      <p:sp>
        <p:nvSpPr>
          <p:cNvPr id="25" name="矩形 24">
            <a:extLst>
              <a:ext uri="{FF2B5EF4-FFF2-40B4-BE49-F238E27FC236}">
                <a16:creationId xmlns="" xmlns:a16="http://schemas.microsoft.com/office/drawing/2014/main" id="{3F750700-7189-47F9-9A29-BB311C50F0F2}"/>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32" name="矩形 31">
            <a:extLst>
              <a:ext uri="{FF2B5EF4-FFF2-40B4-BE49-F238E27FC236}">
                <a16:creationId xmlns="" xmlns:a16="http://schemas.microsoft.com/office/drawing/2014/main" id="{73DE089E-A08F-4006-95CB-10769907C917}"/>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Tree>
    <p:extLst>
      <p:ext uri="{BB962C8B-B14F-4D97-AF65-F5344CB8AC3E}">
        <p14:creationId xmlns:p14="http://schemas.microsoft.com/office/powerpoint/2010/main" val="2878726282"/>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 fill="hold"/>
                                        <p:tgtEl>
                                          <p:spTgt spid="20"/>
                                        </p:tgtEl>
                                        <p:attrNameLst>
                                          <p:attrName>ppt_w</p:attrName>
                                        </p:attrNameLst>
                                      </p:cBhvr>
                                      <p:tavLst>
                                        <p:tav tm="0">
                                          <p:val>
                                            <p:fltVal val="0"/>
                                          </p:val>
                                        </p:tav>
                                        <p:tav tm="100000">
                                          <p:val>
                                            <p:strVal val="#ppt_w"/>
                                          </p:val>
                                        </p:tav>
                                      </p:tavLst>
                                    </p:anim>
                                    <p:anim calcmode="lin" valueType="num">
                                      <p:cBhvr>
                                        <p:cTn id="8" dur="200" fill="hold"/>
                                        <p:tgtEl>
                                          <p:spTgt spid="20"/>
                                        </p:tgtEl>
                                        <p:attrNameLst>
                                          <p:attrName>ppt_h</p:attrName>
                                        </p:attrNameLst>
                                      </p:cBhvr>
                                      <p:tavLst>
                                        <p:tav tm="0">
                                          <p:val>
                                            <p:fltVal val="0"/>
                                          </p:val>
                                        </p:tav>
                                        <p:tav tm="100000">
                                          <p:val>
                                            <p:strVal val="#ppt_h"/>
                                          </p:val>
                                        </p:tav>
                                      </p:tavLst>
                                    </p:anim>
                                    <p:animEffect transition="in" filter="fade">
                                      <p:cBhvr>
                                        <p:cTn id="9" dur="200"/>
                                        <p:tgtEl>
                                          <p:spTgt spid="20"/>
                                        </p:tgtEl>
                                      </p:cBhvr>
                                    </p:animEffect>
                                  </p:childTnLst>
                                </p:cTn>
                              </p:par>
                            </p:childTnLst>
                          </p:cTn>
                        </p:par>
                        <p:par>
                          <p:cTn id="10" fill="hold">
                            <p:stCondLst>
                              <p:cond delay="200"/>
                            </p:stCondLst>
                            <p:childTnLst>
                              <p:par>
                                <p:cTn id="11" presetID="53" presetClass="entr" presetSubtype="1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200" fill="hold"/>
                                        <p:tgtEl>
                                          <p:spTgt spid="26"/>
                                        </p:tgtEl>
                                        <p:attrNameLst>
                                          <p:attrName>ppt_w</p:attrName>
                                        </p:attrNameLst>
                                      </p:cBhvr>
                                      <p:tavLst>
                                        <p:tav tm="0">
                                          <p:val>
                                            <p:fltVal val="0"/>
                                          </p:val>
                                        </p:tav>
                                        <p:tav tm="100000">
                                          <p:val>
                                            <p:strVal val="#ppt_w"/>
                                          </p:val>
                                        </p:tav>
                                      </p:tavLst>
                                    </p:anim>
                                    <p:anim calcmode="lin" valueType="num">
                                      <p:cBhvr>
                                        <p:cTn id="14" dur="200" fill="hold"/>
                                        <p:tgtEl>
                                          <p:spTgt spid="26"/>
                                        </p:tgtEl>
                                        <p:attrNameLst>
                                          <p:attrName>ppt_h</p:attrName>
                                        </p:attrNameLst>
                                      </p:cBhvr>
                                      <p:tavLst>
                                        <p:tav tm="0">
                                          <p:val>
                                            <p:fltVal val="0"/>
                                          </p:val>
                                        </p:tav>
                                        <p:tav tm="100000">
                                          <p:val>
                                            <p:strVal val="#ppt_h"/>
                                          </p:val>
                                        </p:tav>
                                      </p:tavLst>
                                    </p:anim>
                                    <p:animEffect transition="in" filter="fade">
                                      <p:cBhvr>
                                        <p:cTn id="15" dur="200"/>
                                        <p:tgtEl>
                                          <p:spTgt spid="26"/>
                                        </p:tgtEl>
                                      </p:cBhvr>
                                    </p:animEffect>
                                  </p:childTnLst>
                                </p:cTn>
                              </p:par>
                            </p:childTnLst>
                          </p:cTn>
                        </p:par>
                        <p:par>
                          <p:cTn id="16" fill="hold">
                            <p:stCondLst>
                              <p:cond delay="400"/>
                            </p:stCondLst>
                            <p:childTnLst>
                              <p:par>
                                <p:cTn id="17" presetID="53" presetClass="entr" presetSubtype="16"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200" fill="hold"/>
                                        <p:tgtEl>
                                          <p:spTgt spid="29"/>
                                        </p:tgtEl>
                                        <p:attrNameLst>
                                          <p:attrName>ppt_w</p:attrName>
                                        </p:attrNameLst>
                                      </p:cBhvr>
                                      <p:tavLst>
                                        <p:tav tm="0">
                                          <p:val>
                                            <p:fltVal val="0"/>
                                          </p:val>
                                        </p:tav>
                                        <p:tav tm="100000">
                                          <p:val>
                                            <p:strVal val="#ppt_w"/>
                                          </p:val>
                                        </p:tav>
                                      </p:tavLst>
                                    </p:anim>
                                    <p:anim calcmode="lin" valueType="num">
                                      <p:cBhvr>
                                        <p:cTn id="20" dur="200" fill="hold"/>
                                        <p:tgtEl>
                                          <p:spTgt spid="29"/>
                                        </p:tgtEl>
                                        <p:attrNameLst>
                                          <p:attrName>ppt_h</p:attrName>
                                        </p:attrNameLst>
                                      </p:cBhvr>
                                      <p:tavLst>
                                        <p:tav tm="0">
                                          <p:val>
                                            <p:fltVal val="0"/>
                                          </p:val>
                                        </p:tav>
                                        <p:tav tm="100000">
                                          <p:val>
                                            <p:strVal val="#ppt_h"/>
                                          </p:val>
                                        </p:tav>
                                      </p:tavLst>
                                    </p:anim>
                                    <p:animEffect transition="in" filter="fade">
                                      <p:cBhvr>
                                        <p:cTn id="21" dur="200"/>
                                        <p:tgtEl>
                                          <p:spTgt spid="29"/>
                                        </p:tgtEl>
                                      </p:cBhvr>
                                    </p:animEffect>
                                  </p:childTnLst>
                                </p:cTn>
                              </p:par>
                            </p:childTnLst>
                          </p:cTn>
                        </p:par>
                        <p:par>
                          <p:cTn id="22" fill="hold">
                            <p:stCondLst>
                              <p:cond delay="600"/>
                            </p:stCondLst>
                            <p:childTnLst>
                              <p:par>
                                <p:cTn id="23" presetID="2" presetClass="entr" presetSubtype="8"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800" fill="hold"/>
                                        <p:tgtEl>
                                          <p:spTgt spid="25"/>
                                        </p:tgtEl>
                                        <p:attrNameLst>
                                          <p:attrName>ppt_x</p:attrName>
                                        </p:attrNameLst>
                                      </p:cBhvr>
                                      <p:tavLst>
                                        <p:tav tm="0">
                                          <p:val>
                                            <p:strVal val="0-#ppt_w/2"/>
                                          </p:val>
                                        </p:tav>
                                        <p:tav tm="100000">
                                          <p:val>
                                            <p:strVal val="#ppt_x"/>
                                          </p:val>
                                        </p:tav>
                                      </p:tavLst>
                                    </p:anim>
                                    <p:anim calcmode="lin" valueType="num">
                                      <p:cBhvr additive="base">
                                        <p:cTn id="26" dur="8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800" fill="hold"/>
                                        <p:tgtEl>
                                          <p:spTgt spid="32"/>
                                        </p:tgtEl>
                                        <p:attrNameLst>
                                          <p:attrName>ppt_x</p:attrName>
                                        </p:attrNameLst>
                                      </p:cBhvr>
                                      <p:tavLst>
                                        <p:tav tm="0">
                                          <p:val>
                                            <p:strVal val="1+#ppt_w/2"/>
                                          </p:val>
                                        </p:tav>
                                        <p:tav tm="100000">
                                          <p:val>
                                            <p:strVal val="#ppt_x"/>
                                          </p:val>
                                        </p:tav>
                                      </p:tavLst>
                                    </p:anim>
                                    <p:anim calcmode="lin" valueType="num">
                                      <p:cBhvr additive="base">
                                        <p:cTn id="30" dur="8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12" name="文本框 11">
            <a:extLst>
              <a:ext uri="{FF2B5EF4-FFF2-40B4-BE49-F238E27FC236}">
                <a16:creationId xmlns="" xmlns:a16="http://schemas.microsoft.com/office/drawing/2014/main" id="{B21A3087-4232-48B8-9BE2-5A0FFDC1FFF1}"/>
              </a:ext>
            </a:extLst>
          </p:cNvPr>
          <p:cNvSpPr txBox="1"/>
          <p:nvPr/>
        </p:nvSpPr>
        <p:spPr>
          <a:xfrm>
            <a:off x="1008509" y="1804118"/>
            <a:ext cx="4215706" cy="2031325"/>
          </a:xfrm>
          <a:prstGeom prst="rect">
            <a:avLst/>
          </a:prstGeom>
          <a:noFill/>
        </p:spPr>
        <p:txBody>
          <a:bodyPr wrap="square">
            <a:spAutoFit/>
          </a:bodyPr>
          <a:lstStyle/>
          <a:p>
            <a:pPr algn="just"/>
            <a:r>
              <a:rPr lang="en-US" altLang="zh-CN" sz="1800" kern="10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rPr>
              <a:t>We use Agrofood Ecosystem® ecosystem data combined with machine deep learning to find the best breeding plan under any situation. While providing environmentally friendly and high-quality meat products, it also allows the farmed animals to enjoy full welfare.</a:t>
            </a:r>
            <a:endParaRPr lang="zh-CN" altLang="zh-CN" sz="18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Subtitle 9">
            <a:extLst>
              <a:ext uri="{FF2B5EF4-FFF2-40B4-BE49-F238E27FC236}">
                <a16:creationId xmlns="" xmlns:a16="http://schemas.microsoft.com/office/drawing/2014/main" id="{D2A17861-25B3-42A0-9931-0AE99383F3F4}"/>
              </a:ext>
            </a:extLst>
          </p:cNvPr>
          <p:cNvSpPr txBox="1">
            <a:spLocks/>
          </p:cNvSpPr>
          <p:nvPr/>
        </p:nvSpPr>
        <p:spPr>
          <a:xfrm>
            <a:off x="288429" y="278088"/>
            <a:ext cx="6408712"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the breeding chain</a:t>
            </a:r>
          </a:p>
        </p:txBody>
      </p:sp>
      <p:sp>
        <p:nvSpPr>
          <p:cNvPr id="3" name="TextBox 2">
            <a:extLst>
              <a:ext uri="{FF2B5EF4-FFF2-40B4-BE49-F238E27FC236}">
                <a16:creationId xmlns="" xmlns:a16="http://schemas.microsoft.com/office/drawing/2014/main" id="{E36EAF9A-A4D7-4C23-AEB1-76038EA5FFA7}"/>
              </a:ext>
            </a:extLst>
          </p:cNvPr>
          <p:cNvSpPr txBox="1"/>
          <p:nvPr/>
        </p:nvSpPr>
        <p:spPr>
          <a:xfrm>
            <a:off x="432445" y="916086"/>
            <a:ext cx="4104456"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convenient &amp; win-win</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99" y="258084"/>
            <a:ext cx="4574850" cy="5838825"/>
          </a:xfrm>
          <a:prstGeom prst="rect">
            <a:avLst/>
          </a:prstGeom>
        </p:spPr>
      </p:pic>
    </p:spTree>
    <p:extLst>
      <p:ext uri="{BB962C8B-B14F-4D97-AF65-F5344CB8AC3E}">
        <p14:creationId xmlns:p14="http://schemas.microsoft.com/office/powerpoint/2010/main" val="4100976529"/>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800" fill="hold"/>
                                        <p:tgtEl>
                                          <p:spTgt spid="40"/>
                                        </p:tgtEl>
                                        <p:attrNameLst>
                                          <p:attrName>ppt_x</p:attrName>
                                        </p:attrNameLst>
                                      </p:cBhvr>
                                      <p:tavLst>
                                        <p:tav tm="0">
                                          <p:val>
                                            <p:strVal val="0-#ppt_w/2"/>
                                          </p:val>
                                        </p:tav>
                                        <p:tav tm="100000">
                                          <p:val>
                                            <p:strVal val="#ppt_x"/>
                                          </p:val>
                                        </p:tav>
                                      </p:tavLst>
                                    </p:anim>
                                    <p:anim calcmode="lin" valueType="num">
                                      <p:cBhvr additive="base">
                                        <p:cTn id="8" dur="8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800" fill="hold"/>
                                        <p:tgtEl>
                                          <p:spTgt spid="41"/>
                                        </p:tgtEl>
                                        <p:attrNameLst>
                                          <p:attrName>ppt_x</p:attrName>
                                        </p:attrNameLst>
                                      </p:cBhvr>
                                      <p:tavLst>
                                        <p:tav tm="0">
                                          <p:val>
                                            <p:strVal val="1+#ppt_w/2"/>
                                          </p:val>
                                        </p:tav>
                                        <p:tav tm="100000">
                                          <p:val>
                                            <p:strVal val="#ppt_x"/>
                                          </p:val>
                                        </p:tav>
                                      </p:tavLst>
                                    </p:anim>
                                    <p:anim calcmode="lin" valueType="num">
                                      <p:cBhvr additive="base">
                                        <p:cTn id="1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12" name="文本框 11">
            <a:extLst>
              <a:ext uri="{FF2B5EF4-FFF2-40B4-BE49-F238E27FC236}">
                <a16:creationId xmlns="" xmlns:a16="http://schemas.microsoft.com/office/drawing/2014/main" id="{B21A3087-4232-48B8-9BE2-5A0FFDC1FFF1}"/>
              </a:ext>
            </a:extLst>
          </p:cNvPr>
          <p:cNvSpPr txBox="1"/>
          <p:nvPr/>
        </p:nvSpPr>
        <p:spPr>
          <a:xfrm>
            <a:off x="1008509" y="1804118"/>
            <a:ext cx="4215706" cy="2862322"/>
          </a:xfrm>
          <a:prstGeom prst="rect">
            <a:avLst/>
          </a:prstGeom>
          <a:noFill/>
        </p:spPr>
        <p:txBody>
          <a:bodyPr wrap="square">
            <a:spAutoFit/>
          </a:bodyPr>
          <a:lstStyle/>
          <a:p>
            <a:pPr algn="just"/>
            <a:r>
              <a:rPr lang="en-US" altLang="zh-CN" sz="1800" kern="10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rPr>
              <a:t>We always put the health benefits of users in a very important position. HK Scan has the entire production and consumption chain from farm to table. Only after very strict screening can it become a farm and pasture that cooperates with us. Under our automatic animal welfare monitoring, animals can grow up healthy and provide safe, environmentally friendly and delicious meat products.</a:t>
            </a:r>
            <a:endParaRPr lang="zh-CN" altLang="zh-CN" sz="18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Subtitle 9">
            <a:extLst>
              <a:ext uri="{FF2B5EF4-FFF2-40B4-BE49-F238E27FC236}">
                <a16:creationId xmlns="" xmlns:a16="http://schemas.microsoft.com/office/drawing/2014/main" id="{135AE46D-B017-4DBC-9B72-7678089423B6}"/>
              </a:ext>
            </a:extLst>
          </p:cNvPr>
          <p:cNvSpPr txBox="1">
            <a:spLocks/>
          </p:cNvSpPr>
          <p:nvPr/>
        </p:nvSpPr>
        <p:spPr>
          <a:xfrm>
            <a:off x="288429" y="278088"/>
            <a:ext cx="6408712"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the breeding chain</a:t>
            </a:r>
          </a:p>
        </p:txBody>
      </p:sp>
      <p:sp>
        <p:nvSpPr>
          <p:cNvPr id="3" name="TextBox 2">
            <a:extLst>
              <a:ext uri="{FF2B5EF4-FFF2-40B4-BE49-F238E27FC236}">
                <a16:creationId xmlns="" xmlns:a16="http://schemas.microsoft.com/office/drawing/2014/main" id="{A66B3EA2-03DA-4A8E-98E4-7F4B1D34E345}"/>
              </a:ext>
            </a:extLst>
          </p:cNvPr>
          <p:cNvSpPr txBox="1"/>
          <p:nvPr/>
        </p:nvSpPr>
        <p:spPr>
          <a:xfrm>
            <a:off x="432445" y="916086"/>
            <a:ext cx="4104456"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convenient &amp; win-win</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077" y="1870769"/>
            <a:ext cx="4032448" cy="2539774"/>
          </a:xfrm>
          <a:prstGeom prst="rect">
            <a:avLst/>
          </a:prstGeom>
        </p:spPr>
      </p:pic>
    </p:spTree>
    <p:extLst>
      <p:ext uri="{BB962C8B-B14F-4D97-AF65-F5344CB8AC3E}">
        <p14:creationId xmlns:p14="http://schemas.microsoft.com/office/powerpoint/2010/main" val="1106056590"/>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800" fill="hold"/>
                                        <p:tgtEl>
                                          <p:spTgt spid="40"/>
                                        </p:tgtEl>
                                        <p:attrNameLst>
                                          <p:attrName>ppt_x</p:attrName>
                                        </p:attrNameLst>
                                      </p:cBhvr>
                                      <p:tavLst>
                                        <p:tav tm="0">
                                          <p:val>
                                            <p:strVal val="0-#ppt_w/2"/>
                                          </p:val>
                                        </p:tav>
                                        <p:tav tm="100000">
                                          <p:val>
                                            <p:strVal val="#ppt_x"/>
                                          </p:val>
                                        </p:tav>
                                      </p:tavLst>
                                    </p:anim>
                                    <p:anim calcmode="lin" valueType="num">
                                      <p:cBhvr additive="base">
                                        <p:cTn id="8" dur="8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800" fill="hold"/>
                                        <p:tgtEl>
                                          <p:spTgt spid="41"/>
                                        </p:tgtEl>
                                        <p:attrNameLst>
                                          <p:attrName>ppt_x</p:attrName>
                                        </p:attrNameLst>
                                      </p:cBhvr>
                                      <p:tavLst>
                                        <p:tav tm="0">
                                          <p:val>
                                            <p:strVal val="1+#ppt_w/2"/>
                                          </p:val>
                                        </p:tav>
                                        <p:tav tm="100000">
                                          <p:val>
                                            <p:strVal val="#ppt_x"/>
                                          </p:val>
                                        </p:tav>
                                      </p:tavLst>
                                    </p:anim>
                                    <p:anim calcmode="lin" valueType="num">
                                      <p:cBhvr additive="base">
                                        <p:cTn id="1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12" name="文本框 11">
            <a:extLst>
              <a:ext uri="{FF2B5EF4-FFF2-40B4-BE49-F238E27FC236}">
                <a16:creationId xmlns="" xmlns:a16="http://schemas.microsoft.com/office/drawing/2014/main" id="{B21A3087-4232-48B8-9BE2-5A0FFDC1FFF1}"/>
              </a:ext>
            </a:extLst>
          </p:cNvPr>
          <p:cNvSpPr txBox="1"/>
          <p:nvPr/>
        </p:nvSpPr>
        <p:spPr>
          <a:xfrm>
            <a:off x="1008509" y="1804118"/>
            <a:ext cx="4215706" cy="2585323"/>
          </a:xfrm>
          <a:prstGeom prst="rect">
            <a:avLst/>
          </a:prstGeom>
          <a:noFill/>
        </p:spPr>
        <p:txBody>
          <a:bodyPr wrap="square">
            <a:spAutoFit/>
          </a:bodyPr>
          <a:lstStyle/>
          <a:p>
            <a:pPr algn="just"/>
            <a:r>
              <a:rPr lang="en-US" altLang="zh-CN" sz="1800" kern="10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rPr>
              <a:t>All farms and ranches that become our partnership will adopt our Agrofood Ecosystem® ecosystem and animal welfare monitoring mechanism. We will send relevant technical personnel to support and guide the cooperative farms, so that they can produce meat products that are environmentally friendly and transparent in the process.</a:t>
            </a:r>
            <a:endParaRPr lang="zh-CN" altLang="zh-CN" sz="18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Subtitle 9">
            <a:extLst>
              <a:ext uri="{FF2B5EF4-FFF2-40B4-BE49-F238E27FC236}">
                <a16:creationId xmlns="" xmlns:a16="http://schemas.microsoft.com/office/drawing/2014/main" id="{008B96F1-6D40-40E6-A2AD-29E758DA9A43}"/>
              </a:ext>
            </a:extLst>
          </p:cNvPr>
          <p:cNvSpPr txBox="1">
            <a:spLocks/>
          </p:cNvSpPr>
          <p:nvPr/>
        </p:nvSpPr>
        <p:spPr>
          <a:xfrm>
            <a:off x="288429" y="278088"/>
            <a:ext cx="6408712"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the breeding chain</a:t>
            </a:r>
          </a:p>
        </p:txBody>
      </p:sp>
      <p:sp>
        <p:nvSpPr>
          <p:cNvPr id="3" name="TextBox 2">
            <a:extLst>
              <a:ext uri="{FF2B5EF4-FFF2-40B4-BE49-F238E27FC236}">
                <a16:creationId xmlns="" xmlns:a16="http://schemas.microsoft.com/office/drawing/2014/main" id="{ED10ABE2-B442-4EF0-B6CB-21CFF6BBC5F5}"/>
              </a:ext>
            </a:extLst>
          </p:cNvPr>
          <p:cNvSpPr txBox="1"/>
          <p:nvPr/>
        </p:nvSpPr>
        <p:spPr>
          <a:xfrm>
            <a:off x="432445" y="916086"/>
            <a:ext cx="4104456"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convenient &amp; win-win</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077" y="1791854"/>
            <a:ext cx="4514850" cy="2609850"/>
          </a:xfrm>
          <a:prstGeom prst="rect">
            <a:avLst/>
          </a:prstGeom>
        </p:spPr>
      </p:pic>
    </p:spTree>
    <p:extLst>
      <p:ext uri="{BB962C8B-B14F-4D97-AF65-F5344CB8AC3E}">
        <p14:creationId xmlns:p14="http://schemas.microsoft.com/office/powerpoint/2010/main" val="2901966276"/>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800" fill="hold"/>
                                        <p:tgtEl>
                                          <p:spTgt spid="40"/>
                                        </p:tgtEl>
                                        <p:attrNameLst>
                                          <p:attrName>ppt_x</p:attrName>
                                        </p:attrNameLst>
                                      </p:cBhvr>
                                      <p:tavLst>
                                        <p:tav tm="0">
                                          <p:val>
                                            <p:strVal val="0-#ppt_w/2"/>
                                          </p:val>
                                        </p:tav>
                                        <p:tav tm="100000">
                                          <p:val>
                                            <p:strVal val="#ppt_x"/>
                                          </p:val>
                                        </p:tav>
                                      </p:tavLst>
                                    </p:anim>
                                    <p:anim calcmode="lin" valueType="num">
                                      <p:cBhvr additive="base">
                                        <p:cTn id="8" dur="8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800" fill="hold"/>
                                        <p:tgtEl>
                                          <p:spTgt spid="41"/>
                                        </p:tgtEl>
                                        <p:attrNameLst>
                                          <p:attrName>ppt_x</p:attrName>
                                        </p:attrNameLst>
                                      </p:cBhvr>
                                      <p:tavLst>
                                        <p:tav tm="0">
                                          <p:val>
                                            <p:strVal val="1+#ppt_w/2"/>
                                          </p:val>
                                        </p:tav>
                                        <p:tav tm="100000">
                                          <p:val>
                                            <p:strVal val="#ppt_x"/>
                                          </p:val>
                                        </p:tav>
                                      </p:tavLst>
                                    </p:anim>
                                    <p:anim calcmode="lin" valueType="num">
                                      <p:cBhvr additive="base">
                                        <p:cTn id="1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1027623"/>
            <a:ext cx="11522075" cy="4424929"/>
          </a:xfrm>
          <a:prstGeom prst="rect">
            <a:avLst/>
          </a:prstGeom>
        </p:spPr>
      </p:pic>
      <p:sp>
        <p:nvSpPr>
          <p:cNvPr id="13" name="矩形 12"/>
          <p:cNvSpPr/>
          <p:nvPr/>
        </p:nvSpPr>
        <p:spPr>
          <a:xfrm>
            <a:off x="-2" y="-144289"/>
            <a:ext cx="11522075" cy="648017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dirty="0">
              <a:solidFill>
                <a:srgbClr val="FFFFFF"/>
              </a:solidFill>
            </a:endParaRPr>
          </a:p>
        </p:txBody>
      </p:sp>
      <p:sp>
        <p:nvSpPr>
          <p:cNvPr id="3" name="TextBox 2"/>
          <p:cNvSpPr txBox="1"/>
          <p:nvPr/>
        </p:nvSpPr>
        <p:spPr>
          <a:xfrm>
            <a:off x="631350" y="3500526"/>
            <a:ext cx="10259372" cy="825910"/>
          </a:xfrm>
          <a:prstGeom prst="rect">
            <a:avLst/>
          </a:prstGeom>
          <a:noFill/>
        </p:spPr>
        <p:txBody>
          <a:bodyPr wrap="square" lIns="86400" tIns="43201" rIns="86400" bIns="43201" rtlCol="0">
            <a:spAutoFit/>
          </a:bodyPr>
          <a:lstStyle/>
          <a:p>
            <a:pPr algn="ctr"/>
            <a:r>
              <a:rPr lang="zh-CN" altLang="en-US" sz="4800" b="1" dirty="0" smtClean="0">
                <a:latin typeface="微软雅黑" panose="020B0503020204020204" pitchFamily="34" charset="-122"/>
                <a:ea typeface="微软雅黑" panose="020B0503020204020204" pitchFamily="34" charset="-122"/>
              </a:rPr>
              <a:t>  </a:t>
            </a:r>
            <a:r>
              <a:rPr lang="en-US" altLang="zh-CN" sz="4800" b="1" dirty="0">
                <a:latin typeface="微软雅黑" panose="020B0503020204020204" pitchFamily="34" charset="-122"/>
                <a:ea typeface="微软雅黑" panose="020B0503020204020204" pitchFamily="34" charset="-122"/>
              </a:rPr>
              <a:t>THANKS</a:t>
            </a:r>
            <a:endParaRPr lang="zh-CN" altLang="en-US" sz="48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3058780" y="449262"/>
            <a:ext cx="5404512" cy="2790825"/>
            <a:chOff x="2389825" y="735548"/>
            <a:chExt cx="5404512" cy="2790825"/>
          </a:xfrm>
        </p:grpSpPr>
        <p:sp>
          <p:nvSpPr>
            <p:cNvPr id="12" name="矩形 11"/>
            <p:cNvSpPr/>
            <p:nvPr/>
          </p:nvSpPr>
          <p:spPr>
            <a:xfrm>
              <a:off x="3727736" y="1520171"/>
              <a:ext cx="4066601" cy="1980080"/>
            </a:xfrm>
            <a:prstGeom prst="rect">
              <a:avLst/>
            </a:prstGeom>
            <a:effectLst>
              <a:glow rad="635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txBody>
            <a:bodyPr wrap="none" lIns="86411" tIns="43205" rIns="86411" bIns="43205">
              <a:spAutoFit/>
            </a:bodyPr>
            <a:lstStyle/>
            <a:p>
              <a:r>
                <a:rPr lang="en-US" altLang="zh-CN" sz="12300" b="1" i="1" dirty="0">
                  <a:solidFill>
                    <a:schemeClr val="bg1"/>
                  </a:solidFill>
                  <a:latin typeface="微软雅黑" pitchFamily="34" charset="-122"/>
                  <a:ea typeface="微软雅黑" pitchFamily="34" charset="-122"/>
                </a:rPr>
                <a:t>2020</a:t>
              </a:r>
              <a:endParaRPr lang="zh-CN" altLang="en-US" sz="12300" b="1" i="1" dirty="0">
                <a:solidFill>
                  <a:schemeClr val="bg1"/>
                </a:solidFill>
                <a:latin typeface="微软雅黑" pitchFamily="34" charset="-122"/>
                <a:ea typeface="微软雅黑" pitchFamily="34" charset="-122"/>
              </a:endParaRPr>
            </a:p>
          </p:txBody>
        </p:sp>
        <p:pic>
          <p:nvPicPr>
            <p:cNvPr id="10" name="Picture 4" descr="F:\C\PPT\PPT\企业PPT\PPT\目录\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825" y="735548"/>
              <a:ext cx="4399743" cy="27908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51849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前言"/>
          <p:cNvSpPr>
            <a:spLocks noChangeArrowheads="1"/>
          </p:cNvSpPr>
          <p:nvPr/>
        </p:nvSpPr>
        <p:spPr bwMode="auto">
          <a:xfrm>
            <a:off x="1348745" y="1133528"/>
            <a:ext cx="2058371" cy="543015"/>
          </a:xfrm>
          <a:prstGeom prst="rect">
            <a:avLst/>
          </a:prstGeom>
          <a:noFill/>
          <a:ln w="9525">
            <a:noFill/>
            <a:bevel/>
            <a:headEnd/>
            <a:tailEnd/>
          </a:ln>
        </p:spPr>
        <p:txBody>
          <a:bodyPr wrap="none" lIns="115194" tIns="57597" rIns="115194" bIns="57597">
            <a:spAutoFit/>
          </a:bodyPr>
          <a:lstStyle/>
          <a:p>
            <a:pPr algn="ctr"/>
            <a:r>
              <a:rPr lang="en-US" altLang="zh-CN" sz="2700" dirty="0">
                <a:solidFill>
                  <a:schemeClr val="accent3">
                    <a:lumMod val="75000"/>
                  </a:schemeClr>
                </a:solidFill>
                <a:latin typeface="Impact" pitchFamily="34" charset="0"/>
                <a:ea typeface="方正兰亭黑_GBK" pitchFamily="2" charset="-122"/>
                <a:sym typeface="Impact" pitchFamily="34" charset="0"/>
              </a:rPr>
              <a:t>Introduction</a:t>
            </a:r>
            <a:endParaRPr lang="zh-CN" altLang="en-US" sz="2700" dirty="0">
              <a:solidFill>
                <a:schemeClr val="accent3">
                  <a:lumMod val="75000"/>
                </a:schemeClr>
              </a:solidFill>
              <a:latin typeface="Impact" pitchFamily="34" charset="0"/>
              <a:ea typeface="方正兰亭黑_GBK" pitchFamily="2" charset="-122"/>
              <a:sym typeface="Impact" pitchFamily="34" charset="0"/>
            </a:endParaRPr>
          </a:p>
        </p:txBody>
      </p:sp>
      <p:sp>
        <p:nvSpPr>
          <p:cNvPr id="27" name="矩形 5"/>
          <p:cNvSpPr>
            <a:spLocks noChangeArrowheads="1"/>
          </p:cNvSpPr>
          <p:nvPr/>
        </p:nvSpPr>
        <p:spPr bwMode="auto">
          <a:xfrm>
            <a:off x="1348745" y="1708044"/>
            <a:ext cx="8824588" cy="3481594"/>
          </a:xfrm>
          <a:prstGeom prst="rect">
            <a:avLst/>
          </a:prstGeom>
          <a:solidFill>
            <a:schemeClr val="bg1"/>
          </a:solidFill>
          <a:ln w="19050">
            <a:solidFill>
              <a:srgbClr val="0070C0"/>
            </a:solidFill>
            <a:bevel/>
            <a:headEnd/>
            <a:tailEnd/>
          </a:ln>
        </p:spPr>
        <p:txBody>
          <a:bodyPr lIns="86400" tIns="43201" rIns="86400" bIns="43201" anchor="ctr"/>
          <a:lstStyle/>
          <a:p>
            <a:pPr algn="ctr"/>
            <a:endParaRPr lang="zh-CN" altLang="zh-CN">
              <a:solidFill>
                <a:schemeClr val="accent3">
                  <a:lumMod val="60000"/>
                  <a:lumOff val="40000"/>
                </a:schemeClr>
              </a:solidFill>
              <a:latin typeface="宋体" pitchFamily="2" charset="-122"/>
              <a:sym typeface="宋体" pitchFamily="2" charset="-122"/>
            </a:endParaRPr>
          </a:p>
        </p:txBody>
      </p:sp>
      <p:sp>
        <p:nvSpPr>
          <p:cNvPr id="28" name="Rectangle 11"/>
          <p:cNvSpPr>
            <a:spLocks noChangeArrowheads="1"/>
          </p:cNvSpPr>
          <p:nvPr/>
        </p:nvSpPr>
        <p:spPr bwMode="auto">
          <a:xfrm>
            <a:off x="1633013" y="2000759"/>
            <a:ext cx="8076639" cy="397783"/>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20" tIns="45711" rIns="91420" bIns="45711">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b="1" dirty="0">
                <a:solidFill>
                  <a:schemeClr val="bg2"/>
                </a:solidFill>
                <a:latin typeface="微软雅黑" pitchFamily="34" charset="-122"/>
                <a:ea typeface="微软雅黑" pitchFamily="34" charset="-122"/>
                <a:sym typeface="微软雅黑" pitchFamily="34" charset="-122"/>
              </a:rPr>
              <a:t>       </a:t>
            </a:r>
          </a:p>
        </p:txBody>
      </p:sp>
      <p:pic>
        <p:nvPicPr>
          <p:cNvPr id="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721045" y="5017517"/>
            <a:ext cx="1443982" cy="1023982"/>
          </a:xfrm>
          <a:prstGeom prst="rect">
            <a:avLst/>
          </a:prstGeom>
          <a:solidFill>
            <a:srgbClr val="FFFFFF">
              <a:shade val="85000"/>
            </a:srgbClr>
          </a:solidFill>
          <a:ln w="1143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6350" h="19050"/>
            <a:contourClr>
              <a:srgbClr val="969696"/>
            </a:contourClr>
          </a:sp3d>
        </p:spPr>
      </p:pic>
      <p:pic>
        <p:nvPicPr>
          <p:cNvPr id="33" name="Picture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854817">
            <a:off x="8481626" y="4953195"/>
            <a:ext cx="1567339" cy="992832"/>
          </a:xfrm>
          <a:prstGeom prst="rect">
            <a:avLst/>
          </a:prstGeom>
          <a:solidFill>
            <a:srgbClr val="FFFFFF">
              <a:shade val="85000"/>
            </a:srgbClr>
          </a:solidFill>
          <a:ln w="1143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矩形 11"/>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14" name="矩形 13"/>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3" name="矩形 2"/>
          <p:cNvSpPr/>
          <p:nvPr/>
        </p:nvSpPr>
        <p:spPr>
          <a:xfrm>
            <a:off x="1728589" y="2224425"/>
            <a:ext cx="8064896" cy="2677656"/>
          </a:xfrm>
          <a:prstGeom prst="rect">
            <a:avLst/>
          </a:prstGeom>
        </p:spPr>
        <p:txBody>
          <a:bodyPr wrap="square">
            <a:spAutoFit/>
          </a:bodyPr>
          <a:lstStyle/>
          <a:p>
            <a:r>
              <a:rPr lang="en-US" altLang="zh-CN" sz="2800" dirty="0">
                <a:solidFill>
                  <a:schemeClr val="accent4"/>
                </a:solidFill>
              </a:rPr>
              <a:t>In today's big data era, we need to make use of data to introduce our product advantages to our customers. We have noticed that the food industry must provide consumers with more accurate and open data, and it is necessary to let customers know more about our transparent production line and provide safe products.</a:t>
            </a:r>
            <a:endParaRPr lang="en-US" altLang="zh-CN" sz="2800" dirty="0">
              <a:solidFill>
                <a:schemeClr val="accent4"/>
              </a:solidFill>
              <a:effectLst/>
            </a:endParaRPr>
          </a:p>
        </p:txBody>
      </p:sp>
    </p:spTree>
    <p:extLst>
      <p:ext uri="{BB962C8B-B14F-4D97-AF65-F5344CB8AC3E}">
        <p14:creationId xmlns:p14="http://schemas.microsoft.com/office/powerpoint/2010/main" val="15813636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40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16" presetClass="entr" presetSubtype="37" fill="hold" grpId="0" nodeType="withEffect">
                                  <p:stCondLst>
                                    <p:cond delay="400"/>
                                  </p:stCondLst>
                                  <p:childTnLst>
                                    <p:set>
                                      <p:cBhvr>
                                        <p:cTn id="9" dur="1" fill="hold">
                                          <p:stCondLst>
                                            <p:cond delay="0"/>
                                          </p:stCondLst>
                                        </p:cTn>
                                        <p:tgtEl>
                                          <p:spTgt spid="27"/>
                                        </p:tgtEl>
                                        <p:attrNameLst>
                                          <p:attrName>style.visibility</p:attrName>
                                        </p:attrNameLst>
                                      </p:cBhvr>
                                      <p:to>
                                        <p:strVal val="visible"/>
                                      </p:to>
                                    </p:set>
                                    <p:animEffect transition="in" filter="barn(outVertical)">
                                      <p:cBhvr>
                                        <p:cTn id="10" dur="500"/>
                                        <p:tgtEl>
                                          <p:spTgt spid="27"/>
                                        </p:tgtEl>
                                      </p:cBhvr>
                                    </p:animEffect>
                                  </p:childTnLst>
                                </p:cTn>
                              </p:par>
                            </p:childTnLst>
                          </p:cTn>
                        </p:par>
                        <p:par>
                          <p:cTn id="11" fill="hold">
                            <p:stCondLst>
                              <p:cond delay="900"/>
                            </p:stCondLst>
                            <p:childTnLst>
                              <p:par>
                                <p:cTn id="12" presetID="14" presetClass="entr" presetSubtype="10" fill="hold" nodeType="afterEffect">
                                  <p:stCondLst>
                                    <p:cond delay="0"/>
                                  </p:stCondLst>
                                  <p:childTnLst>
                                    <p:set>
                                      <p:cBhvr>
                                        <p:cTn id="13"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4" dur="1000"/>
                                        <p:tgtEl>
                                          <p:spTgt spid="28">
                                            <p:txEl>
                                              <p:pRg st="0" end="0"/>
                                            </p:txEl>
                                          </p:spTgt>
                                        </p:tgtEl>
                                      </p:cBhvr>
                                    </p:animEffect>
                                  </p:childTnLst>
                                </p:cTn>
                              </p:par>
                            </p:childTnLst>
                          </p:cTn>
                        </p:par>
                        <p:par>
                          <p:cTn id="15" fill="hold">
                            <p:stCondLst>
                              <p:cond delay="1900"/>
                            </p:stCondLst>
                            <p:childTnLst>
                              <p:par>
                                <p:cTn id="16" presetID="52"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Scale>
                                      <p:cBhvr>
                                        <p:cTn id="18" dur="5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29"/>
                                        </p:tgtEl>
                                        <p:attrNameLst>
                                          <p:attrName>ppt_x</p:attrName>
                                          <p:attrName>ppt_y</p:attrName>
                                        </p:attrNameLst>
                                      </p:cBhvr>
                                    </p:animMotion>
                                    <p:animEffect transition="in" filter="fade">
                                      <p:cBhvr>
                                        <p:cTn id="20" dur="500"/>
                                        <p:tgtEl>
                                          <p:spTgt spid="29"/>
                                        </p:tgtEl>
                                      </p:cBhvr>
                                    </p:animEffect>
                                  </p:childTnLst>
                                </p:cTn>
                              </p:par>
                              <p:par>
                                <p:cTn id="21" presetID="52" presetClass="entr" presetSubtype="0" fill="hold" nodeType="withEffect">
                                  <p:stCondLst>
                                    <p:cond delay="500"/>
                                  </p:stCondLst>
                                  <p:childTnLst>
                                    <p:set>
                                      <p:cBhvr>
                                        <p:cTn id="22" dur="1" fill="hold">
                                          <p:stCondLst>
                                            <p:cond delay="0"/>
                                          </p:stCondLst>
                                        </p:cTn>
                                        <p:tgtEl>
                                          <p:spTgt spid="33"/>
                                        </p:tgtEl>
                                        <p:attrNameLst>
                                          <p:attrName>style.visibility</p:attrName>
                                        </p:attrNameLst>
                                      </p:cBhvr>
                                      <p:to>
                                        <p:strVal val="visible"/>
                                      </p:to>
                                    </p:set>
                                    <p:animScale>
                                      <p:cBhvr>
                                        <p:cTn id="23" dur="5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33"/>
                                        </p:tgtEl>
                                        <p:attrNameLst>
                                          <p:attrName>ppt_x</p:attrName>
                                          <p:attrName>ppt_y</p:attrName>
                                        </p:attrNameLst>
                                      </p:cBhvr>
                                    </p:animMotion>
                                    <p:animEffect transition="in" filter="fade">
                                      <p:cBhvr>
                                        <p:cTn id="25" dur="500"/>
                                        <p:tgtEl>
                                          <p:spTgt spid="33"/>
                                        </p:tgtEl>
                                      </p:cBhvr>
                                    </p:animEffect>
                                  </p:childTnLst>
                                </p:cTn>
                              </p:par>
                            </p:childTnLst>
                          </p:cTn>
                        </p:par>
                        <p:par>
                          <p:cTn id="26" fill="hold">
                            <p:stCondLst>
                              <p:cond delay="2900"/>
                            </p:stCondLst>
                            <p:childTnLst>
                              <p:par>
                                <p:cTn id="27" presetID="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800" fill="hold"/>
                                        <p:tgtEl>
                                          <p:spTgt spid="12"/>
                                        </p:tgtEl>
                                        <p:attrNameLst>
                                          <p:attrName>ppt_x</p:attrName>
                                        </p:attrNameLst>
                                      </p:cBhvr>
                                      <p:tavLst>
                                        <p:tav tm="0">
                                          <p:val>
                                            <p:strVal val="0-#ppt_w/2"/>
                                          </p:val>
                                        </p:tav>
                                        <p:tav tm="100000">
                                          <p:val>
                                            <p:strVal val="#ppt_x"/>
                                          </p:val>
                                        </p:tav>
                                      </p:tavLst>
                                    </p:anim>
                                    <p:anim calcmode="lin" valueType="num">
                                      <p:cBhvr additive="base">
                                        <p:cTn id="30" dur="8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800" fill="hold"/>
                                        <p:tgtEl>
                                          <p:spTgt spid="14"/>
                                        </p:tgtEl>
                                        <p:attrNameLst>
                                          <p:attrName>ppt_x</p:attrName>
                                        </p:attrNameLst>
                                      </p:cBhvr>
                                      <p:tavLst>
                                        <p:tav tm="0">
                                          <p:val>
                                            <p:strVal val="1+#ppt_w/2"/>
                                          </p:val>
                                        </p:tav>
                                        <p:tav tm="100000">
                                          <p:val>
                                            <p:strVal val="#ppt_x"/>
                                          </p:val>
                                        </p:tav>
                                      </p:tavLst>
                                    </p:anim>
                                    <p:anim calcmode="lin" valueType="num">
                                      <p:cBhvr additive="base">
                                        <p:cTn id="34"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bldLvl="0" animBg="1" autoUpdateAnimBg="0"/>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199"/>
          <p:cNvSpPr/>
          <p:nvPr/>
        </p:nvSpPr>
        <p:spPr>
          <a:xfrm rot="5400000" flipH="1">
            <a:off x="1163768" y="3232712"/>
            <a:ext cx="694517" cy="614115"/>
          </a:xfrm>
          <a:prstGeom prst="rightArrow">
            <a:avLst>
              <a:gd name="adj1" fmla="val 32000"/>
              <a:gd name="adj2" fmla="val 64000"/>
            </a:avLst>
          </a:prstGeom>
          <a:solidFill>
            <a:schemeClr val="accent3">
              <a:alpha val="25000"/>
            </a:schemeClr>
          </a:solidFill>
          <a:ln w="12700">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9" name="Shape 2200"/>
          <p:cNvSpPr/>
          <p:nvPr/>
        </p:nvSpPr>
        <p:spPr>
          <a:xfrm rot="5400000">
            <a:off x="9787240" y="2515402"/>
            <a:ext cx="694517" cy="614115"/>
          </a:xfrm>
          <a:prstGeom prst="rightArrow">
            <a:avLst>
              <a:gd name="adj1" fmla="val 32000"/>
              <a:gd name="adj2" fmla="val 64000"/>
            </a:avLst>
          </a:prstGeom>
          <a:solidFill>
            <a:schemeClr val="accent3">
              <a:alpha val="25000"/>
            </a:schemeClr>
          </a:solidFill>
          <a:ln w="12700">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0" name="Shape 2204"/>
          <p:cNvSpPr/>
          <p:nvPr/>
        </p:nvSpPr>
        <p:spPr>
          <a:xfrm>
            <a:off x="7823941" y="1940196"/>
            <a:ext cx="2617616" cy="10700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5">
              <a:lumMod val="75000"/>
            </a:schemeClr>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1" name="Shape 2205"/>
          <p:cNvSpPr/>
          <p:nvPr/>
        </p:nvSpPr>
        <p:spPr>
          <a:xfrm>
            <a:off x="5631089" y="1940196"/>
            <a:ext cx="2617615" cy="10700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5">
              <a:lumMod val="75000"/>
            </a:schemeClr>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2" name="Shape 2206"/>
          <p:cNvSpPr/>
          <p:nvPr/>
        </p:nvSpPr>
        <p:spPr>
          <a:xfrm>
            <a:off x="3396822" y="1940196"/>
            <a:ext cx="2617615" cy="10700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5">
              <a:lumMod val="75000"/>
            </a:schemeClr>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3" name="Shape 2207"/>
          <p:cNvSpPr/>
          <p:nvPr/>
        </p:nvSpPr>
        <p:spPr>
          <a:xfrm>
            <a:off x="1203969" y="1940196"/>
            <a:ext cx="2617616" cy="10700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5">
              <a:lumMod val="75000"/>
            </a:schemeClr>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4" name="Shape 2208"/>
          <p:cNvSpPr/>
          <p:nvPr/>
        </p:nvSpPr>
        <p:spPr>
          <a:xfrm rot="10800000">
            <a:off x="1203968" y="3352023"/>
            <a:ext cx="2617616" cy="10700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5">
              <a:lumMod val="75000"/>
            </a:schemeClr>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5" name="Shape 2209"/>
          <p:cNvSpPr/>
          <p:nvPr/>
        </p:nvSpPr>
        <p:spPr>
          <a:xfrm rot="10800000">
            <a:off x="3396821" y="3352023"/>
            <a:ext cx="2617616" cy="10700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5">
              <a:lumMod val="75000"/>
            </a:schemeClr>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r>
              <a:rPr lang="en-US" sz="3200" kern="0" dirty="0">
                <a:solidFill>
                  <a:srgbClr val="FFFFFF"/>
                </a:solidFill>
                <a:latin typeface="微软雅黑"/>
                <a:ea typeface="Helvetica Light"/>
                <a:cs typeface="Helvetica Light"/>
                <a:sym typeface="Helvetica Light"/>
              </a:rPr>
              <a:t>Cc</a:t>
            </a:r>
            <a:endParaRPr sz="3200" kern="0" dirty="0">
              <a:solidFill>
                <a:srgbClr val="FFFFFF"/>
              </a:solidFill>
              <a:latin typeface="微软雅黑"/>
              <a:ea typeface="Helvetica Light"/>
              <a:cs typeface="Helvetica Light"/>
              <a:sym typeface="Helvetica Light"/>
            </a:endParaRPr>
          </a:p>
        </p:txBody>
      </p:sp>
      <p:sp>
        <p:nvSpPr>
          <p:cNvPr id="16" name="Shape 2210"/>
          <p:cNvSpPr/>
          <p:nvPr/>
        </p:nvSpPr>
        <p:spPr>
          <a:xfrm rot="10800000">
            <a:off x="5631088" y="3352023"/>
            <a:ext cx="2617616" cy="10700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5">
              <a:lumMod val="75000"/>
            </a:schemeClr>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7" name="Shape 2211"/>
          <p:cNvSpPr/>
          <p:nvPr/>
        </p:nvSpPr>
        <p:spPr>
          <a:xfrm rot="10800000">
            <a:off x="7823941" y="3352023"/>
            <a:ext cx="2617615" cy="10700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5">
              <a:lumMod val="75000"/>
            </a:schemeClr>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dirty="0">
              <a:solidFill>
                <a:srgbClr val="FFFFFF"/>
              </a:solidFill>
              <a:latin typeface="微软雅黑"/>
              <a:ea typeface="Helvetica Light"/>
              <a:cs typeface="Helvetica Light"/>
              <a:sym typeface="Helvetica Light"/>
            </a:endParaRPr>
          </a:p>
        </p:txBody>
      </p:sp>
      <p:grpSp>
        <p:nvGrpSpPr>
          <p:cNvPr id="18" name="Group 2"/>
          <p:cNvGrpSpPr/>
          <p:nvPr/>
        </p:nvGrpSpPr>
        <p:grpSpPr>
          <a:xfrm>
            <a:off x="3410321" y="2225145"/>
            <a:ext cx="521998" cy="521999"/>
            <a:chOff x="3712472" y="2651901"/>
            <a:chExt cx="521998" cy="521999"/>
          </a:xfrm>
        </p:grpSpPr>
        <p:sp>
          <p:nvSpPr>
            <p:cNvPr id="19" name="Shape 2214"/>
            <p:cNvSpPr/>
            <p:nvPr/>
          </p:nvSpPr>
          <p:spPr>
            <a:xfrm>
              <a:off x="3712472" y="2651901"/>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grpSp>
          <p:nvGrpSpPr>
            <p:cNvPr id="20" name="Group 2217"/>
            <p:cNvGrpSpPr/>
            <p:nvPr/>
          </p:nvGrpSpPr>
          <p:grpSpPr>
            <a:xfrm>
              <a:off x="3878843" y="2769409"/>
              <a:ext cx="188787" cy="265098"/>
              <a:chOff x="0" y="0"/>
              <a:chExt cx="390413" cy="548221"/>
            </a:xfrm>
          </p:grpSpPr>
          <p:sp>
            <p:nvSpPr>
              <p:cNvPr id="21" name="Shape 2215"/>
              <p:cNvSpPr/>
              <p:nvPr/>
            </p:nvSpPr>
            <p:spPr>
              <a:xfrm>
                <a:off x="0" y="46251"/>
                <a:ext cx="390413" cy="50197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0070C0"/>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2" name="Shape 2216"/>
              <p:cNvSpPr/>
              <p:nvPr/>
            </p:nvSpPr>
            <p:spPr>
              <a:xfrm>
                <a:off x="68773" y="0"/>
                <a:ext cx="250985" cy="11155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grpSp>
        <p:nvGrpSpPr>
          <p:cNvPr id="23" name="Group 1"/>
          <p:cNvGrpSpPr/>
          <p:nvPr/>
        </p:nvGrpSpPr>
        <p:grpSpPr>
          <a:xfrm>
            <a:off x="1204438" y="2214202"/>
            <a:ext cx="521998" cy="521999"/>
            <a:chOff x="1506589" y="2640958"/>
            <a:chExt cx="521998" cy="521999"/>
          </a:xfrm>
        </p:grpSpPr>
        <p:sp>
          <p:nvSpPr>
            <p:cNvPr id="24" name="Shape 2220"/>
            <p:cNvSpPr/>
            <p:nvPr/>
          </p:nvSpPr>
          <p:spPr>
            <a:xfrm>
              <a:off x="1506589" y="2640958"/>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25" name="Shape 2221"/>
            <p:cNvSpPr/>
            <p:nvPr/>
          </p:nvSpPr>
          <p:spPr>
            <a:xfrm>
              <a:off x="1633470" y="2769409"/>
              <a:ext cx="276863" cy="265096"/>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rgbClr val="0070C0"/>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26" name="Group 3"/>
          <p:cNvGrpSpPr/>
          <p:nvPr/>
        </p:nvGrpSpPr>
        <p:grpSpPr>
          <a:xfrm>
            <a:off x="5615736" y="2225145"/>
            <a:ext cx="521998" cy="521999"/>
            <a:chOff x="5917887" y="2651901"/>
            <a:chExt cx="521998" cy="521999"/>
          </a:xfrm>
        </p:grpSpPr>
        <p:sp>
          <p:nvSpPr>
            <p:cNvPr id="27" name="Shape 2224"/>
            <p:cNvSpPr/>
            <p:nvPr/>
          </p:nvSpPr>
          <p:spPr>
            <a:xfrm>
              <a:off x="5917887" y="2651901"/>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28" name="Shape 2225"/>
            <p:cNvSpPr/>
            <p:nvPr/>
          </p:nvSpPr>
          <p:spPr>
            <a:xfrm>
              <a:off x="6067226" y="2798035"/>
              <a:ext cx="223320" cy="223320"/>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0070C0"/>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29" name="Group 4"/>
          <p:cNvGrpSpPr/>
          <p:nvPr/>
        </p:nvGrpSpPr>
        <p:grpSpPr>
          <a:xfrm>
            <a:off x="7837441" y="2225145"/>
            <a:ext cx="521998" cy="521999"/>
            <a:chOff x="8139592" y="2651901"/>
            <a:chExt cx="521998" cy="521999"/>
          </a:xfrm>
        </p:grpSpPr>
        <p:sp>
          <p:nvSpPr>
            <p:cNvPr id="30" name="Shape 2228"/>
            <p:cNvSpPr/>
            <p:nvPr/>
          </p:nvSpPr>
          <p:spPr>
            <a:xfrm>
              <a:off x="8139592" y="2651901"/>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31" name="Shape 2229"/>
            <p:cNvSpPr/>
            <p:nvPr/>
          </p:nvSpPr>
          <p:spPr>
            <a:xfrm>
              <a:off x="8286417" y="2801240"/>
              <a:ext cx="223305" cy="223320"/>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0070C0"/>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32" name="Group 5"/>
          <p:cNvGrpSpPr/>
          <p:nvPr/>
        </p:nvGrpSpPr>
        <p:grpSpPr>
          <a:xfrm>
            <a:off x="9919558" y="3626029"/>
            <a:ext cx="521998" cy="521999"/>
            <a:chOff x="10221709" y="4052785"/>
            <a:chExt cx="521998" cy="521999"/>
          </a:xfrm>
        </p:grpSpPr>
        <p:sp>
          <p:nvSpPr>
            <p:cNvPr id="33" name="Shape 2232"/>
            <p:cNvSpPr/>
            <p:nvPr/>
          </p:nvSpPr>
          <p:spPr>
            <a:xfrm>
              <a:off x="10221709" y="4052785"/>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34" name="Shape 2233"/>
            <p:cNvSpPr/>
            <p:nvPr/>
          </p:nvSpPr>
          <p:spPr>
            <a:xfrm>
              <a:off x="10388587" y="4179325"/>
              <a:ext cx="188243" cy="268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0070C0"/>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35" name="Group 6"/>
          <p:cNvGrpSpPr/>
          <p:nvPr/>
        </p:nvGrpSpPr>
        <p:grpSpPr>
          <a:xfrm>
            <a:off x="7713675" y="3626029"/>
            <a:ext cx="521998" cy="521999"/>
            <a:chOff x="8015826" y="4052785"/>
            <a:chExt cx="521998" cy="521999"/>
          </a:xfrm>
        </p:grpSpPr>
        <p:sp>
          <p:nvSpPr>
            <p:cNvPr id="36" name="Shape 2236"/>
            <p:cNvSpPr/>
            <p:nvPr/>
          </p:nvSpPr>
          <p:spPr>
            <a:xfrm>
              <a:off x="8015826" y="4052785"/>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37" name="Shape 2237"/>
            <p:cNvSpPr/>
            <p:nvPr/>
          </p:nvSpPr>
          <p:spPr>
            <a:xfrm>
              <a:off x="8155776" y="4192637"/>
              <a:ext cx="242294" cy="242295"/>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0070C0"/>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38" name="Group 7"/>
          <p:cNvGrpSpPr/>
          <p:nvPr/>
        </p:nvGrpSpPr>
        <p:grpSpPr>
          <a:xfrm>
            <a:off x="5476999" y="3626029"/>
            <a:ext cx="521998" cy="521999"/>
            <a:chOff x="5779150" y="4052785"/>
            <a:chExt cx="521998" cy="521999"/>
          </a:xfrm>
        </p:grpSpPr>
        <p:sp>
          <p:nvSpPr>
            <p:cNvPr id="39" name="Shape 2240"/>
            <p:cNvSpPr/>
            <p:nvPr/>
          </p:nvSpPr>
          <p:spPr>
            <a:xfrm>
              <a:off x="5779150" y="4052785"/>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grpSp>
          <p:nvGrpSpPr>
            <p:cNvPr id="40" name="Group 2243"/>
            <p:cNvGrpSpPr/>
            <p:nvPr/>
          </p:nvGrpSpPr>
          <p:grpSpPr>
            <a:xfrm>
              <a:off x="5923244" y="4211998"/>
              <a:ext cx="233810" cy="203573"/>
              <a:chOff x="-1382595" y="-97300"/>
              <a:chExt cx="483522" cy="420990"/>
            </a:xfrm>
          </p:grpSpPr>
          <p:sp>
            <p:nvSpPr>
              <p:cNvPr id="41" name="Shape 2241"/>
              <p:cNvSpPr/>
              <p:nvPr/>
            </p:nvSpPr>
            <p:spPr>
              <a:xfrm>
                <a:off x="-1361117" y="-97300"/>
                <a:ext cx="440016" cy="123355"/>
              </a:xfrm>
              <a:custGeom>
                <a:avLst/>
                <a:gdLst/>
                <a:ahLst/>
                <a:cxnLst>
                  <a:cxn ang="0">
                    <a:pos x="wd2" y="hd2"/>
                  </a:cxn>
                  <a:cxn ang="5400000">
                    <a:pos x="wd2" y="hd2"/>
                  </a:cxn>
                  <a:cxn ang="10800000">
                    <a:pos x="wd2" y="hd2"/>
                  </a:cxn>
                  <a:cxn ang="16200000">
                    <a:pos x="wd2" y="hd2"/>
                  </a:cxn>
                </a:cxnLst>
                <a:rect l="0" t="0" r="r" b="b"/>
                <a:pathLst>
                  <a:path w="21238" h="21600" extrusionOk="0">
                    <a:moveTo>
                      <a:pt x="499" y="21600"/>
                    </a:moveTo>
                    <a:lnTo>
                      <a:pt x="20739" y="21600"/>
                    </a:lnTo>
                    <a:cubicBezTo>
                      <a:pt x="21419" y="21600"/>
                      <a:pt x="21309" y="18973"/>
                      <a:pt x="20970" y="18547"/>
                    </a:cubicBezTo>
                    <a:cubicBezTo>
                      <a:pt x="20632" y="18117"/>
                      <a:pt x="16870" y="12960"/>
                      <a:pt x="16216" y="12960"/>
                    </a:cubicBezTo>
                    <a:lnTo>
                      <a:pt x="15143" y="12960"/>
                    </a:lnTo>
                    <a:lnTo>
                      <a:pt x="15143" y="0"/>
                    </a:lnTo>
                    <a:lnTo>
                      <a:pt x="6095" y="0"/>
                    </a:lnTo>
                    <a:lnTo>
                      <a:pt x="6095" y="12960"/>
                    </a:lnTo>
                    <a:lnTo>
                      <a:pt x="5022" y="12960"/>
                    </a:lnTo>
                    <a:cubicBezTo>
                      <a:pt x="4367" y="12960"/>
                      <a:pt x="606" y="18117"/>
                      <a:pt x="268" y="18547"/>
                    </a:cubicBezTo>
                    <a:cubicBezTo>
                      <a:pt x="-71" y="18973"/>
                      <a:pt x="-181" y="21600"/>
                      <a:pt x="499"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42" name="Shape 2242"/>
              <p:cNvSpPr/>
              <p:nvPr/>
            </p:nvSpPr>
            <p:spPr>
              <a:xfrm>
                <a:off x="-1382595" y="54793"/>
                <a:ext cx="483522" cy="268897"/>
              </a:xfrm>
              <a:custGeom>
                <a:avLst/>
                <a:gdLst/>
                <a:ahLst/>
                <a:cxnLst>
                  <a:cxn ang="0">
                    <a:pos x="wd2" y="hd2"/>
                  </a:cxn>
                  <a:cxn ang="5400000">
                    <a:pos x="wd2" y="hd2"/>
                  </a:cxn>
                  <a:cxn ang="10800000">
                    <a:pos x="wd2" y="hd2"/>
                  </a:cxn>
                  <a:cxn ang="16200000">
                    <a:pos x="wd2" y="hd2"/>
                  </a:cxn>
                </a:cxnLst>
                <a:rect l="0" t="0" r="r" b="b"/>
                <a:pathLst>
                  <a:path w="21600" h="21600" extrusionOk="0">
                    <a:moveTo>
                      <a:pt x="20388" y="0"/>
                    </a:moveTo>
                    <a:lnTo>
                      <a:pt x="1212" y="0"/>
                    </a:lnTo>
                    <a:cubicBezTo>
                      <a:pt x="606" y="0"/>
                      <a:pt x="0" y="1289"/>
                      <a:pt x="0" y="2378"/>
                    </a:cubicBezTo>
                    <a:lnTo>
                      <a:pt x="0" y="9313"/>
                    </a:lnTo>
                    <a:cubicBezTo>
                      <a:pt x="0" y="10404"/>
                      <a:pt x="606" y="11691"/>
                      <a:pt x="1212" y="11691"/>
                    </a:cubicBezTo>
                    <a:lnTo>
                      <a:pt x="3397" y="11691"/>
                    </a:lnTo>
                    <a:lnTo>
                      <a:pt x="2424" y="21600"/>
                    </a:lnTo>
                    <a:lnTo>
                      <a:pt x="19176" y="21600"/>
                    </a:lnTo>
                    <a:lnTo>
                      <a:pt x="18203" y="11691"/>
                    </a:lnTo>
                    <a:lnTo>
                      <a:pt x="20388" y="11691"/>
                    </a:lnTo>
                    <a:cubicBezTo>
                      <a:pt x="20994" y="11691"/>
                      <a:pt x="21600" y="10404"/>
                      <a:pt x="21600" y="9313"/>
                    </a:cubicBezTo>
                    <a:lnTo>
                      <a:pt x="21600" y="2378"/>
                    </a:lnTo>
                    <a:cubicBezTo>
                      <a:pt x="21600" y="1289"/>
                      <a:pt x="20994" y="0"/>
                      <a:pt x="20388" y="0"/>
                    </a:cubicBezTo>
                    <a:close/>
                  </a:path>
                </a:pathLst>
              </a:custGeom>
              <a:solidFill>
                <a:srgbClr val="0070C0"/>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grpSp>
        <p:nvGrpSpPr>
          <p:cNvPr id="43" name="Group 8"/>
          <p:cNvGrpSpPr/>
          <p:nvPr/>
        </p:nvGrpSpPr>
        <p:grpSpPr>
          <a:xfrm>
            <a:off x="3284389" y="3626029"/>
            <a:ext cx="521998" cy="521999"/>
            <a:chOff x="3586540" y="4052785"/>
            <a:chExt cx="521998" cy="521999"/>
          </a:xfrm>
        </p:grpSpPr>
        <p:sp>
          <p:nvSpPr>
            <p:cNvPr id="44" name="Shape 2246"/>
            <p:cNvSpPr/>
            <p:nvPr/>
          </p:nvSpPr>
          <p:spPr>
            <a:xfrm>
              <a:off x="3586540" y="4052785"/>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45" name="Shape 2247"/>
            <p:cNvSpPr/>
            <p:nvPr/>
          </p:nvSpPr>
          <p:spPr>
            <a:xfrm>
              <a:off x="3722299" y="4183326"/>
              <a:ext cx="250481" cy="260916"/>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rgbClr val="0070C0"/>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sp>
        <p:nvSpPr>
          <p:cNvPr id="46" name="TextBox 45"/>
          <p:cNvSpPr txBox="1"/>
          <p:nvPr/>
        </p:nvSpPr>
        <p:spPr>
          <a:xfrm>
            <a:off x="1725924" y="2380830"/>
            <a:ext cx="1698481" cy="215444"/>
          </a:xfrm>
          <a:prstGeom prst="rect">
            <a:avLst/>
          </a:prstGeom>
          <a:noFill/>
        </p:spPr>
        <p:txBody>
          <a:bodyPr wrap="square" lIns="0" tIns="0" rIns="0" bIns="0" rtlCol="0">
            <a:spAutoFit/>
          </a:bodyPr>
          <a:lstStyle/>
          <a:p>
            <a:pPr algn="ctr" defTabSz="1176924"/>
            <a:r>
              <a:rPr lang="en-US" altLang="zh-CN" sz="1400" dirty="0">
                <a:solidFill>
                  <a:srgbClr val="FFFFFF"/>
                </a:solidFill>
                <a:latin typeface="微软雅黑"/>
                <a:ea typeface="微软雅黑"/>
              </a:rPr>
              <a:t>Analyze needs</a:t>
            </a:r>
            <a:endParaRPr lang="en-GB" altLang="zh-CN" sz="1400" dirty="0">
              <a:solidFill>
                <a:srgbClr val="FFFFFF"/>
              </a:solidFill>
              <a:latin typeface="微软雅黑"/>
              <a:ea typeface="微软雅黑"/>
            </a:endParaRPr>
          </a:p>
        </p:txBody>
      </p:sp>
      <p:sp>
        <p:nvSpPr>
          <p:cNvPr id="47" name="TextBox 46"/>
          <p:cNvSpPr txBox="1"/>
          <p:nvPr/>
        </p:nvSpPr>
        <p:spPr>
          <a:xfrm>
            <a:off x="3930578" y="2380830"/>
            <a:ext cx="1698481" cy="215444"/>
          </a:xfrm>
          <a:prstGeom prst="rect">
            <a:avLst/>
          </a:prstGeom>
          <a:noFill/>
        </p:spPr>
        <p:txBody>
          <a:bodyPr wrap="square" lIns="0" tIns="0" rIns="0" bIns="0" rtlCol="0">
            <a:spAutoFit/>
          </a:bodyPr>
          <a:lstStyle/>
          <a:p>
            <a:pPr algn="ctr" defTabSz="1176924"/>
            <a:r>
              <a:rPr lang="en-US" altLang="zh-CN" sz="1400" dirty="0">
                <a:solidFill>
                  <a:srgbClr val="FFFFFF"/>
                </a:solidFill>
                <a:latin typeface="微软雅黑"/>
                <a:ea typeface="微软雅黑"/>
              </a:rPr>
              <a:t>Split process</a:t>
            </a:r>
            <a:endParaRPr lang="en-GB" altLang="zh-CN" sz="1400" dirty="0">
              <a:solidFill>
                <a:srgbClr val="FFFFFF"/>
              </a:solidFill>
              <a:latin typeface="微软雅黑"/>
              <a:ea typeface="微软雅黑"/>
            </a:endParaRPr>
          </a:p>
        </p:txBody>
      </p:sp>
      <p:sp>
        <p:nvSpPr>
          <p:cNvPr id="48" name="TextBox 47"/>
          <p:cNvSpPr txBox="1"/>
          <p:nvPr/>
        </p:nvSpPr>
        <p:spPr>
          <a:xfrm>
            <a:off x="6136235" y="2375991"/>
            <a:ext cx="1698481" cy="215444"/>
          </a:xfrm>
          <a:prstGeom prst="rect">
            <a:avLst/>
          </a:prstGeom>
          <a:noFill/>
        </p:spPr>
        <p:txBody>
          <a:bodyPr wrap="square" lIns="0" tIns="0" rIns="0" bIns="0" rtlCol="0">
            <a:spAutoFit/>
          </a:bodyPr>
          <a:lstStyle/>
          <a:p>
            <a:pPr algn="ctr" defTabSz="1176924"/>
            <a:r>
              <a:rPr lang="en-US" altLang="zh-CN" sz="1400" dirty="0">
                <a:solidFill>
                  <a:srgbClr val="FFFFFF"/>
                </a:solidFill>
                <a:latin typeface="微软雅黑"/>
                <a:ea typeface="微软雅黑"/>
              </a:rPr>
              <a:t>Pinpoint location</a:t>
            </a:r>
            <a:endParaRPr lang="en-GB" altLang="zh-CN" sz="1400" dirty="0">
              <a:solidFill>
                <a:srgbClr val="FFFFFF"/>
              </a:solidFill>
              <a:latin typeface="微软雅黑"/>
              <a:ea typeface="微软雅黑"/>
            </a:endParaRPr>
          </a:p>
        </p:txBody>
      </p:sp>
      <p:sp>
        <p:nvSpPr>
          <p:cNvPr id="49" name="TextBox 48"/>
          <p:cNvSpPr txBox="1"/>
          <p:nvPr/>
        </p:nvSpPr>
        <p:spPr>
          <a:xfrm>
            <a:off x="1330713" y="3752569"/>
            <a:ext cx="1698481" cy="215444"/>
          </a:xfrm>
          <a:prstGeom prst="rect">
            <a:avLst/>
          </a:prstGeom>
          <a:noFill/>
        </p:spPr>
        <p:txBody>
          <a:bodyPr wrap="square" lIns="0" tIns="0" rIns="0" bIns="0" rtlCol="0">
            <a:spAutoFit/>
          </a:bodyPr>
          <a:lstStyle/>
          <a:p>
            <a:pPr algn="ctr" defTabSz="1176924"/>
            <a:endParaRPr lang="en-GB" altLang="zh-CN" sz="1400" dirty="0">
              <a:solidFill>
                <a:srgbClr val="FFFFFF"/>
              </a:solidFill>
              <a:latin typeface="微软雅黑"/>
              <a:ea typeface="微软雅黑"/>
            </a:endParaRPr>
          </a:p>
        </p:txBody>
      </p:sp>
      <p:sp>
        <p:nvSpPr>
          <p:cNvPr id="50" name="TextBox 49"/>
          <p:cNvSpPr txBox="1"/>
          <p:nvPr/>
        </p:nvSpPr>
        <p:spPr>
          <a:xfrm>
            <a:off x="1721667" y="3675443"/>
            <a:ext cx="1698481" cy="430887"/>
          </a:xfrm>
          <a:prstGeom prst="rect">
            <a:avLst/>
          </a:prstGeom>
          <a:noFill/>
        </p:spPr>
        <p:txBody>
          <a:bodyPr wrap="square" lIns="0" tIns="0" rIns="0" bIns="0" rtlCol="0">
            <a:spAutoFit/>
          </a:bodyPr>
          <a:lstStyle/>
          <a:p>
            <a:pPr algn="ctr" defTabSz="1176924"/>
            <a:r>
              <a:rPr lang="en-US" altLang="zh-CN" sz="1400" dirty="0"/>
              <a:t>Accumulate </a:t>
            </a:r>
            <a:r>
              <a:rPr lang="en-US" altLang="zh-CN" sz="1400" dirty="0" smtClean="0"/>
              <a:t>consumption</a:t>
            </a:r>
            <a:endParaRPr lang="en-GB" altLang="zh-CN" sz="1400" dirty="0">
              <a:solidFill>
                <a:srgbClr val="FFFFFF"/>
              </a:solidFill>
              <a:latin typeface="微软雅黑"/>
              <a:ea typeface="微软雅黑"/>
            </a:endParaRPr>
          </a:p>
        </p:txBody>
      </p:sp>
      <p:sp>
        <p:nvSpPr>
          <p:cNvPr id="52" name="TextBox 51"/>
          <p:cNvSpPr txBox="1"/>
          <p:nvPr/>
        </p:nvSpPr>
        <p:spPr>
          <a:xfrm>
            <a:off x="8354396" y="2283625"/>
            <a:ext cx="1698481" cy="430887"/>
          </a:xfrm>
          <a:prstGeom prst="rect">
            <a:avLst/>
          </a:prstGeom>
          <a:noFill/>
        </p:spPr>
        <p:txBody>
          <a:bodyPr wrap="square" lIns="0" tIns="0" rIns="0" bIns="0" rtlCol="0">
            <a:spAutoFit/>
          </a:bodyPr>
          <a:lstStyle/>
          <a:p>
            <a:pPr algn="ctr" defTabSz="1176924"/>
            <a:r>
              <a:rPr lang="en-GB" altLang="zh-CN" sz="1400" dirty="0" smtClean="0">
                <a:solidFill>
                  <a:srgbClr val="FFFFFF"/>
                </a:solidFill>
                <a:latin typeface="微软雅黑"/>
                <a:ea typeface="微软雅黑"/>
              </a:rPr>
              <a:t>I</a:t>
            </a:r>
            <a:r>
              <a:rPr lang="en-US" altLang="zh-CN" sz="1400" dirty="0" smtClean="0">
                <a:solidFill>
                  <a:srgbClr val="FFFFFF"/>
                </a:solidFill>
                <a:latin typeface="微软雅黑"/>
                <a:ea typeface="微软雅黑"/>
              </a:rPr>
              <a:t>nsert</a:t>
            </a:r>
            <a:r>
              <a:rPr lang="en-US" altLang="zh-CN" sz="1400" dirty="0">
                <a:solidFill>
                  <a:srgbClr val="FFFFFF"/>
                </a:solidFill>
                <a:latin typeface="微软雅黑"/>
                <a:ea typeface="微软雅黑"/>
              </a:rPr>
              <a:t> </a:t>
            </a:r>
            <a:r>
              <a:rPr lang="en-US" altLang="zh-CN" sz="1400" dirty="0" smtClean="0">
                <a:solidFill>
                  <a:srgbClr val="FFFFFF"/>
                </a:solidFill>
                <a:latin typeface="微软雅黑"/>
                <a:ea typeface="微软雅黑"/>
              </a:rPr>
              <a:t>animation </a:t>
            </a:r>
          </a:p>
          <a:p>
            <a:pPr algn="ctr" defTabSz="1176924"/>
            <a:r>
              <a:rPr lang="en-US" altLang="zh-CN" sz="1400" dirty="0" smtClean="0">
                <a:solidFill>
                  <a:srgbClr val="FFFFFF"/>
                </a:solidFill>
                <a:latin typeface="微软雅黑"/>
                <a:ea typeface="微软雅黑"/>
              </a:rPr>
              <a:t>of </a:t>
            </a:r>
            <a:r>
              <a:rPr lang="en-US" altLang="zh-CN" sz="1400" dirty="0">
                <a:solidFill>
                  <a:srgbClr val="FFFFFF"/>
                </a:solidFill>
                <a:latin typeface="微软雅黑"/>
                <a:ea typeface="微软雅黑"/>
              </a:rPr>
              <a:t>production.</a:t>
            </a:r>
            <a:endParaRPr lang="en-GB" altLang="zh-CN" sz="1400" dirty="0">
              <a:solidFill>
                <a:srgbClr val="FFFFFF"/>
              </a:solidFill>
              <a:latin typeface="微软雅黑"/>
              <a:ea typeface="微软雅黑"/>
            </a:endParaRPr>
          </a:p>
        </p:txBody>
      </p:sp>
      <p:sp>
        <p:nvSpPr>
          <p:cNvPr id="53" name="TextBox 52"/>
          <p:cNvSpPr txBox="1"/>
          <p:nvPr/>
        </p:nvSpPr>
        <p:spPr>
          <a:xfrm>
            <a:off x="6286167" y="3814002"/>
            <a:ext cx="1698481" cy="215444"/>
          </a:xfrm>
          <a:prstGeom prst="rect">
            <a:avLst/>
          </a:prstGeom>
          <a:noFill/>
        </p:spPr>
        <p:txBody>
          <a:bodyPr wrap="square" lIns="0" tIns="0" rIns="0" bIns="0" rtlCol="0">
            <a:spAutoFit/>
          </a:bodyPr>
          <a:lstStyle/>
          <a:p>
            <a:pPr algn="ctr" defTabSz="1176924"/>
            <a:r>
              <a:rPr lang="en-US" altLang="zh-CN" sz="1400" dirty="0">
                <a:solidFill>
                  <a:srgbClr val="FFFFFF"/>
                </a:solidFill>
                <a:latin typeface="微软雅黑"/>
                <a:ea typeface="微软雅黑"/>
              </a:rPr>
              <a:t>Implementation</a:t>
            </a:r>
            <a:endParaRPr lang="en-GB" altLang="zh-CN" sz="1400" dirty="0">
              <a:solidFill>
                <a:srgbClr val="FFFFFF"/>
              </a:solidFill>
              <a:latin typeface="微软雅黑"/>
              <a:ea typeface="微软雅黑"/>
            </a:endParaRPr>
          </a:p>
        </p:txBody>
      </p:sp>
      <p:sp>
        <p:nvSpPr>
          <p:cNvPr id="60" name="矩形 59">
            <a:extLst>
              <a:ext uri="{FF2B5EF4-FFF2-40B4-BE49-F238E27FC236}">
                <a16:creationId xmlns="" xmlns:a16="http://schemas.microsoft.com/office/drawing/2014/main" id="{81FEF2F9-F6FF-4F66-BED5-F16BBB6CB930}"/>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61" name="矩形 60">
            <a:extLst>
              <a:ext uri="{FF2B5EF4-FFF2-40B4-BE49-F238E27FC236}">
                <a16:creationId xmlns="" xmlns:a16="http://schemas.microsoft.com/office/drawing/2014/main" id="{EB55B4D2-8E35-4339-9A99-78A0891DF181}"/>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grpSp>
        <p:nvGrpSpPr>
          <p:cNvPr id="67" name="组合 66">
            <a:extLst>
              <a:ext uri="{FF2B5EF4-FFF2-40B4-BE49-F238E27FC236}">
                <a16:creationId xmlns="" xmlns:a16="http://schemas.microsoft.com/office/drawing/2014/main" id="{A44E68CD-8219-40C8-91A5-2C398BB13B7A}"/>
              </a:ext>
            </a:extLst>
          </p:cNvPr>
          <p:cNvGrpSpPr/>
          <p:nvPr/>
        </p:nvGrpSpPr>
        <p:grpSpPr>
          <a:xfrm>
            <a:off x="311888" y="277812"/>
            <a:ext cx="3720957" cy="955849"/>
            <a:chOff x="311888" y="268014"/>
            <a:chExt cx="3720957" cy="955849"/>
          </a:xfrm>
        </p:grpSpPr>
        <p:sp>
          <p:nvSpPr>
            <p:cNvPr id="68" name="Subtitle 9">
              <a:extLst>
                <a:ext uri="{FF2B5EF4-FFF2-40B4-BE49-F238E27FC236}">
                  <a16:creationId xmlns="" xmlns:a16="http://schemas.microsoft.com/office/drawing/2014/main" id="{D7102B35-2E91-41D0-A3CF-1A82B4168F60}"/>
                </a:ext>
              </a:extLst>
            </p:cNvPr>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consumers</a:t>
              </a:r>
            </a:p>
          </p:txBody>
        </p:sp>
        <p:sp>
          <p:nvSpPr>
            <p:cNvPr id="69" name="TextBox 37">
              <a:extLst>
                <a:ext uri="{FF2B5EF4-FFF2-40B4-BE49-F238E27FC236}">
                  <a16:creationId xmlns="" xmlns:a16="http://schemas.microsoft.com/office/drawing/2014/main" id="{E177167B-5161-4436-B3BB-257DB4216C07}"/>
                </a:ext>
              </a:extLst>
            </p:cNvPr>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Accurate &amp; transparent</a:t>
              </a:r>
            </a:p>
          </p:txBody>
        </p:sp>
      </p:grpSp>
      <p:sp>
        <p:nvSpPr>
          <p:cNvPr id="55" name="TextBox 48"/>
          <p:cNvSpPr txBox="1"/>
          <p:nvPr/>
        </p:nvSpPr>
        <p:spPr>
          <a:xfrm>
            <a:off x="8258698" y="3822013"/>
            <a:ext cx="1698481" cy="215444"/>
          </a:xfrm>
          <a:prstGeom prst="rect">
            <a:avLst/>
          </a:prstGeom>
          <a:noFill/>
        </p:spPr>
        <p:txBody>
          <a:bodyPr wrap="square" lIns="0" tIns="0" rIns="0" bIns="0" rtlCol="0">
            <a:spAutoFit/>
          </a:bodyPr>
          <a:lstStyle/>
          <a:p>
            <a:pPr algn="ctr" defTabSz="1176924"/>
            <a:r>
              <a:rPr lang="en-US" altLang="zh-CN" sz="1400" dirty="0">
                <a:solidFill>
                  <a:srgbClr val="FFFFFF"/>
                </a:solidFill>
                <a:latin typeface="微软雅黑"/>
                <a:ea typeface="微软雅黑"/>
              </a:rPr>
              <a:t>Plan idea</a:t>
            </a:r>
            <a:endParaRPr lang="en-GB" altLang="zh-CN" sz="1400" dirty="0">
              <a:solidFill>
                <a:srgbClr val="FFFFFF"/>
              </a:solidFill>
              <a:latin typeface="微软雅黑"/>
              <a:ea typeface="微软雅黑"/>
            </a:endParaRPr>
          </a:p>
        </p:txBody>
      </p:sp>
      <p:sp>
        <p:nvSpPr>
          <p:cNvPr id="56" name="TextBox 48"/>
          <p:cNvSpPr txBox="1"/>
          <p:nvPr/>
        </p:nvSpPr>
        <p:spPr>
          <a:xfrm>
            <a:off x="4076779" y="3690616"/>
            <a:ext cx="1698481" cy="430887"/>
          </a:xfrm>
          <a:prstGeom prst="rect">
            <a:avLst/>
          </a:prstGeom>
          <a:noFill/>
        </p:spPr>
        <p:txBody>
          <a:bodyPr wrap="square" lIns="0" tIns="0" rIns="0" bIns="0" rtlCol="0">
            <a:spAutoFit/>
          </a:bodyPr>
          <a:lstStyle/>
          <a:p>
            <a:pPr algn="ctr" defTabSz="1176924"/>
            <a:r>
              <a:rPr lang="en-GB" altLang="zh-CN" sz="1400" dirty="0" smtClean="0">
                <a:solidFill>
                  <a:srgbClr val="FFFFFF"/>
                </a:solidFill>
                <a:latin typeface="微软雅黑"/>
                <a:ea typeface="微软雅黑"/>
              </a:rPr>
              <a:t>Speculate </a:t>
            </a:r>
          </a:p>
          <a:p>
            <a:pPr algn="ctr" defTabSz="1176924"/>
            <a:r>
              <a:rPr lang="en-GB" altLang="zh-CN" sz="1400" dirty="0" smtClean="0">
                <a:solidFill>
                  <a:srgbClr val="FFFFFF"/>
                </a:solidFill>
                <a:latin typeface="微软雅黑"/>
                <a:ea typeface="微软雅黑"/>
              </a:rPr>
              <a:t>more need</a:t>
            </a:r>
            <a:endParaRPr lang="en-GB" altLang="zh-CN" sz="1400" dirty="0">
              <a:solidFill>
                <a:srgbClr val="FFFFFF"/>
              </a:solidFill>
              <a:latin typeface="微软雅黑"/>
              <a:ea typeface="微软雅黑"/>
            </a:endParaRPr>
          </a:p>
        </p:txBody>
      </p:sp>
    </p:spTree>
    <p:extLst>
      <p:ext uri="{BB962C8B-B14F-4D97-AF65-F5344CB8AC3E}">
        <p14:creationId xmlns:p14="http://schemas.microsoft.com/office/powerpoint/2010/main" val="2427933357"/>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
                                        <p:tgtEl>
                                          <p:spTgt spid="13"/>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2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200"/>
                                        <p:tgtEl>
                                          <p:spTgt spid="46"/>
                                        </p:tgtEl>
                                      </p:cBhvr>
                                    </p:animEffect>
                                  </p:childTnLst>
                                </p:cTn>
                              </p:par>
                            </p:childTnLst>
                          </p:cTn>
                        </p:par>
                        <p:par>
                          <p:cTn id="15" fill="hold">
                            <p:stCondLst>
                              <p:cond delay="4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200"/>
                                        <p:tgtEl>
                                          <p:spTgt spid="12"/>
                                        </p:tgtEl>
                                      </p:cBhvr>
                                    </p:animEffect>
                                  </p:childTnLst>
                                </p:cTn>
                              </p:par>
                            </p:childTnLst>
                          </p:cTn>
                        </p:par>
                        <p:par>
                          <p:cTn id="19" fill="hold">
                            <p:stCondLst>
                              <p:cond delay="6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200"/>
                                        <p:tgtEl>
                                          <p:spTgt spid="47"/>
                                        </p:tgtEl>
                                      </p:cBhvr>
                                    </p:animEffect>
                                  </p:childTnLst>
                                </p:cTn>
                              </p:par>
                            </p:childTnLst>
                          </p:cTn>
                        </p:par>
                        <p:par>
                          <p:cTn id="26" fill="hold">
                            <p:stCondLst>
                              <p:cond delay="8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2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200"/>
                                        <p:tgtEl>
                                          <p:spTgt spid="48"/>
                                        </p:tgtEl>
                                      </p:cBhvr>
                                    </p:animEffect>
                                  </p:childTnLst>
                                </p:cTn>
                              </p:par>
                            </p:childTnLst>
                          </p:cTn>
                        </p:par>
                        <p:par>
                          <p:cTn id="37" fill="hold">
                            <p:stCondLst>
                              <p:cond delay="1200"/>
                            </p:stCondLst>
                            <p:childTnLst>
                              <p:par>
                                <p:cTn id="38" presetID="22" presetClass="entr" presetSubtype="8"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200"/>
                                        <p:tgtEl>
                                          <p:spTgt spid="10"/>
                                        </p:tgtEl>
                                      </p:cBhvr>
                                    </p:animEffect>
                                  </p:childTnLst>
                                </p:cTn>
                              </p:par>
                            </p:childTnLst>
                          </p:cTn>
                        </p:par>
                        <p:par>
                          <p:cTn id="41" fill="hold">
                            <p:stCondLst>
                              <p:cond delay="1400"/>
                            </p:stCondLst>
                            <p:childTnLst>
                              <p:par>
                                <p:cTn id="42" presetID="10"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200"/>
                                        <p:tgtEl>
                                          <p:spTgt spid="29"/>
                                        </p:tgtEl>
                                      </p:cBhvr>
                                    </p:animEffect>
                                  </p:childTnLst>
                                </p:cTn>
                              </p:par>
                              <p:par>
                                <p:cTn id="45" presetID="10" presetClass="entr" presetSubtype="0" fill="hold" grpId="0" nodeType="withEffect" nodePh="1">
                                  <p:stCondLst>
                                    <p:cond delay="0"/>
                                  </p:stCondLst>
                                  <p:endCondLst>
                                    <p:cond evt="begin" delay="0">
                                      <p:tn val="45"/>
                                    </p:cond>
                                  </p:endCondLst>
                                  <p:childTnLst>
                                    <p:set>
                                      <p:cBhvr>
                                        <p:cTn id="46" dur="1" fill="hold">
                                          <p:stCondLst>
                                            <p:cond delay="0"/>
                                          </p:stCondLst>
                                        </p:cTn>
                                        <p:tgtEl>
                                          <p:spTgt spid="49"/>
                                        </p:tgtEl>
                                        <p:attrNameLst>
                                          <p:attrName>style.visibility</p:attrName>
                                        </p:attrNameLst>
                                      </p:cBhvr>
                                      <p:to>
                                        <p:strVal val="visible"/>
                                      </p:to>
                                    </p:set>
                                    <p:animEffect transition="in" filter="fade">
                                      <p:cBhvr>
                                        <p:cTn id="47" dur="200"/>
                                        <p:tgtEl>
                                          <p:spTgt spid="49"/>
                                        </p:tgtEl>
                                      </p:cBhvr>
                                    </p:animEffect>
                                  </p:childTnLst>
                                </p:cTn>
                              </p:par>
                            </p:childTnLst>
                          </p:cTn>
                        </p:par>
                        <p:par>
                          <p:cTn id="48" fill="hold">
                            <p:stCondLst>
                              <p:cond delay="1600"/>
                            </p:stCondLst>
                            <p:childTnLst>
                              <p:par>
                                <p:cTn id="49" presetID="22" presetClass="entr" presetSubtype="1"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200"/>
                                        <p:tgtEl>
                                          <p:spTgt spid="9"/>
                                        </p:tgtEl>
                                      </p:cBhvr>
                                    </p:animEffect>
                                  </p:childTnLst>
                                </p:cTn>
                              </p:par>
                            </p:childTnLst>
                          </p:cTn>
                        </p:par>
                        <p:par>
                          <p:cTn id="52" fill="hold">
                            <p:stCondLst>
                              <p:cond delay="1800"/>
                            </p:stCondLst>
                            <p:childTnLst>
                              <p:par>
                                <p:cTn id="53" presetID="22" presetClass="entr" presetSubtype="2"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200"/>
                                        <p:tgtEl>
                                          <p:spTgt spid="17"/>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2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200"/>
                                        <p:tgtEl>
                                          <p:spTgt spid="53"/>
                                        </p:tgtEl>
                                      </p:cBhvr>
                                    </p:animEffect>
                                  </p:childTnLst>
                                </p:cTn>
                              </p:par>
                            </p:childTnLst>
                          </p:cTn>
                        </p:par>
                        <p:par>
                          <p:cTn id="63" fill="hold">
                            <p:stCondLst>
                              <p:cond delay="2200"/>
                            </p:stCondLst>
                            <p:childTnLst>
                              <p:par>
                                <p:cTn id="64" presetID="22" presetClass="entr" presetSubtype="2"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right)">
                                      <p:cBhvr>
                                        <p:cTn id="66" dur="200"/>
                                        <p:tgtEl>
                                          <p:spTgt spid="16"/>
                                        </p:tgtEl>
                                      </p:cBhvr>
                                    </p:animEffect>
                                  </p:childTnLst>
                                </p:cTn>
                              </p:par>
                            </p:childTnLst>
                          </p:cTn>
                        </p:par>
                        <p:par>
                          <p:cTn id="67" fill="hold">
                            <p:stCondLst>
                              <p:cond delay="2400"/>
                            </p:stCondLst>
                            <p:childTnLst>
                              <p:par>
                                <p:cTn id="68" presetID="10" presetClass="entr" presetSubtype="0" fill="hold"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2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200"/>
                                        <p:tgtEl>
                                          <p:spTgt spid="52"/>
                                        </p:tgtEl>
                                      </p:cBhvr>
                                    </p:animEffect>
                                  </p:childTnLst>
                                </p:cTn>
                              </p:par>
                            </p:childTnLst>
                          </p:cTn>
                        </p:par>
                        <p:par>
                          <p:cTn id="74" fill="hold">
                            <p:stCondLst>
                              <p:cond delay="2600"/>
                            </p:stCondLst>
                            <p:childTnLst>
                              <p:par>
                                <p:cTn id="75" presetID="22" presetClass="entr" presetSubtype="2"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right)">
                                      <p:cBhvr>
                                        <p:cTn id="77" dur="200"/>
                                        <p:tgtEl>
                                          <p:spTgt spid="15"/>
                                        </p:tgtEl>
                                      </p:cBhvr>
                                    </p:animEffect>
                                  </p:childTnLst>
                                </p:cTn>
                              </p:par>
                            </p:childTnLst>
                          </p:cTn>
                        </p:par>
                        <p:par>
                          <p:cTn id="78" fill="hold">
                            <p:stCondLst>
                              <p:cond delay="2800"/>
                            </p:stCondLst>
                            <p:childTnLst>
                              <p:par>
                                <p:cTn id="79" presetID="10" presetClass="entr" presetSubtype="0"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200"/>
                                        <p:tgtEl>
                                          <p:spTgt spid="38"/>
                                        </p:tgtEl>
                                      </p:cBhvr>
                                    </p:animEffect>
                                  </p:childTnLst>
                                </p:cTn>
                              </p:par>
                            </p:childTnLst>
                          </p:cTn>
                        </p:par>
                        <p:par>
                          <p:cTn id="82" fill="hold">
                            <p:stCondLst>
                              <p:cond delay="3000"/>
                            </p:stCondLst>
                            <p:childTnLst>
                              <p:par>
                                <p:cTn id="83" presetID="22" presetClass="entr" presetSubtype="2"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right)">
                                      <p:cBhvr>
                                        <p:cTn id="85" dur="200"/>
                                        <p:tgtEl>
                                          <p:spTgt spid="14"/>
                                        </p:tgtEl>
                                      </p:cBhvr>
                                    </p:animEffect>
                                  </p:childTnLst>
                                </p:cTn>
                              </p:par>
                            </p:childTnLst>
                          </p:cTn>
                        </p:par>
                        <p:par>
                          <p:cTn id="86" fill="hold">
                            <p:stCondLst>
                              <p:cond delay="3200"/>
                            </p:stCondLst>
                            <p:childTnLst>
                              <p:par>
                                <p:cTn id="87" presetID="10" presetClass="entr" presetSubtype="0" fill="hold"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200"/>
                                        <p:tgtEl>
                                          <p:spTgt spid="4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200"/>
                                        <p:tgtEl>
                                          <p:spTgt spid="50"/>
                                        </p:tgtEl>
                                      </p:cBhvr>
                                    </p:animEffect>
                                  </p:childTnLst>
                                </p:cTn>
                              </p:par>
                            </p:childTnLst>
                          </p:cTn>
                        </p:par>
                        <p:par>
                          <p:cTn id="93" fill="hold">
                            <p:stCondLst>
                              <p:cond delay="3400"/>
                            </p:stCondLst>
                            <p:childTnLst>
                              <p:par>
                                <p:cTn id="94" presetID="22" presetClass="entr" presetSubtype="4" fill="hold" grpId="0" nodeType="after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down)">
                                      <p:cBhvr>
                                        <p:cTn id="96" dur="200"/>
                                        <p:tgtEl>
                                          <p:spTgt spid="8"/>
                                        </p:tgtEl>
                                      </p:cBhvr>
                                    </p:animEffect>
                                  </p:childTnLst>
                                </p:cTn>
                              </p:par>
                            </p:childTnLst>
                          </p:cTn>
                        </p:par>
                        <p:par>
                          <p:cTn id="97" fill="hold">
                            <p:stCondLst>
                              <p:cond delay="3600"/>
                            </p:stCondLst>
                            <p:childTnLst>
                              <p:par>
                                <p:cTn id="98" presetID="2" presetClass="entr" presetSubtype="8" fill="hold" grpId="0" nodeType="afterEffect">
                                  <p:stCondLst>
                                    <p:cond delay="0"/>
                                  </p:stCondLst>
                                  <p:childTnLst>
                                    <p:set>
                                      <p:cBhvr>
                                        <p:cTn id="99" dur="1" fill="hold">
                                          <p:stCondLst>
                                            <p:cond delay="0"/>
                                          </p:stCondLst>
                                        </p:cTn>
                                        <p:tgtEl>
                                          <p:spTgt spid="60"/>
                                        </p:tgtEl>
                                        <p:attrNameLst>
                                          <p:attrName>style.visibility</p:attrName>
                                        </p:attrNameLst>
                                      </p:cBhvr>
                                      <p:to>
                                        <p:strVal val="visible"/>
                                      </p:to>
                                    </p:set>
                                    <p:anim calcmode="lin" valueType="num">
                                      <p:cBhvr additive="base">
                                        <p:cTn id="100" dur="800" fill="hold"/>
                                        <p:tgtEl>
                                          <p:spTgt spid="60"/>
                                        </p:tgtEl>
                                        <p:attrNameLst>
                                          <p:attrName>ppt_x</p:attrName>
                                        </p:attrNameLst>
                                      </p:cBhvr>
                                      <p:tavLst>
                                        <p:tav tm="0">
                                          <p:val>
                                            <p:strVal val="0-#ppt_w/2"/>
                                          </p:val>
                                        </p:tav>
                                        <p:tav tm="100000">
                                          <p:val>
                                            <p:strVal val="#ppt_x"/>
                                          </p:val>
                                        </p:tav>
                                      </p:tavLst>
                                    </p:anim>
                                    <p:anim calcmode="lin" valueType="num">
                                      <p:cBhvr additive="base">
                                        <p:cTn id="101" dur="800" fill="hold"/>
                                        <p:tgtEl>
                                          <p:spTgt spid="60"/>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61"/>
                                        </p:tgtEl>
                                        <p:attrNameLst>
                                          <p:attrName>style.visibility</p:attrName>
                                        </p:attrNameLst>
                                      </p:cBhvr>
                                      <p:to>
                                        <p:strVal val="visible"/>
                                      </p:to>
                                    </p:set>
                                    <p:anim calcmode="lin" valueType="num">
                                      <p:cBhvr additive="base">
                                        <p:cTn id="104" dur="800" fill="hold"/>
                                        <p:tgtEl>
                                          <p:spTgt spid="61"/>
                                        </p:tgtEl>
                                        <p:attrNameLst>
                                          <p:attrName>ppt_x</p:attrName>
                                        </p:attrNameLst>
                                      </p:cBhvr>
                                      <p:tavLst>
                                        <p:tav tm="0">
                                          <p:val>
                                            <p:strVal val="1+#ppt_w/2"/>
                                          </p:val>
                                        </p:tav>
                                        <p:tav tm="100000">
                                          <p:val>
                                            <p:strVal val="#ppt_x"/>
                                          </p:val>
                                        </p:tav>
                                      </p:tavLst>
                                    </p:anim>
                                    <p:anim calcmode="lin" valueType="num">
                                      <p:cBhvr additive="base">
                                        <p:cTn id="105" dur="800" fill="hold"/>
                                        <p:tgtEl>
                                          <p:spTgt spid="61"/>
                                        </p:tgtEl>
                                        <p:attrNameLst>
                                          <p:attrName>ppt_y</p:attrName>
                                        </p:attrNameLst>
                                      </p:cBhvr>
                                      <p:tavLst>
                                        <p:tav tm="0">
                                          <p:val>
                                            <p:strVal val="#ppt_y"/>
                                          </p:val>
                                        </p:tav>
                                        <p:tav tm="100000">
                                          <p:val>
                                            <p:strVal val="#ppt_y"/>
                                          </p:val>
                                        </p:tav>
                                      </p:tavLst>
                                    </p:anim>
                                  </p:childTnLst>
                                </p:cTn>
                              </p:par>
                              <p:par>
                                <p:cTn id="106" presetID="10"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200"/>
                                        <p:tgtEl>
                                          <p:spTgt spid="5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2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46" grpId="0"/>
      <p:bldP spid="47" grpId="0"/>
      <p:bldP spid="48" grpId="0"/>
      <p:bldP spid="49" grpId="0"/>
      <p:bldP spid="50" grpId="0"/>
      <p:bldP spid="52" grpId="0"/>
      <p:bldP spid="53" grpId="0"/>
      <p:bldP spid="60" grpId="0" animBg="1"/>
      <p:bldP spid="61" grpId="0" animBg="1"/>
      <p:bldP spid="55"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3817668F-6C26-4EDF-8972-7DA5F98A5118}"/>
              </a:ext>
            </a:extLst>
          </p:cNvPr>
          <p:cNvSpPr/>
          <p:nvPr/>
        </p:nvSpPr>
        <p:spPr>
          <a:xfrm>
            <a:off x="0" y="14567"/>
            <a:ext cx="11522075" cy="648017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pic>
        <p:nvPicPr>
          <p:cNvPr id="11" name="Picture 4" descr="F:\C\PPT\PPT\企业PPT\PPT\目录\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533" y="1817414"/>
            <a:ext cx="4399743" cy="2790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675320" y="2808039"/>
            <a:ext cx="2095487" cy="1569660"/>
          </a:xfrm>
          <a:prstGeom prst="rect">
            <a:avLst/>
          </a:prstGeom>
          <a:noFill/>
        </p:spPr>
        <p:txBody>
          <a:bodyPr wrap="square" rtlCol="0">
            <a:spAutoFit/>
          </a:bodyPr>
          <a:lstStyle/>
          <a:p>
            <a:pPr defTabSz="1176924"/>
            <a:r>
              <a:rPr lang="en-US" altLang="zh-CN" sz="9600" dirty="0">
                <a:solidFill>
                  <a:srgbClr val="FFFFFF"/>
                </a:solidFill>
                <a:latin typeface="方正兰亭纤黑简体" panose="02000000000000000000" pitchFamily="2" charset="-122"/>
                <a:ea typeface="方正兰亭纤黑简体" panose="02000000000000000000" pitchFamily="2" charset="-122"/>
              </a:rPr>
              <a:t>01</a:t>
            </a:r>
            <a:endParaRPr lang="zh-CN" altLang="en-US" sz="9600" dirty="0">
              <a:solidFill>
                <a:srgbClr val="FFFFFF"/>
              </a:solidFill>
              <a:latin typeface="方正兰亭纤黑简体" panose="02000000000000000000" pitchFamily="2" charset="-122"/>
              <a:ea typeface="方正兰亭纤黑简体" panose="02000000000000000000" pitchFamily="2" charset="-122"/>
            </a:endParaRPr>
          </a:p>
        </p:txBody>
      </p:sp>
      <p:sp>
        <p:nvSpPr>
          <p:cNvPr id="13" name="Subtitle 9"/>
          <p:cNvSpPr txBox="1">
            <a:spLocks/>
          </p:cNvSpPr>
          <p:nvPr/>
        </p:nvSpPr>
        <p:spPr>
          <a:xfrm>
            <a:off x="4536902" y="2914732"/>
            <a:ext cx="5760640" cy="596188"/>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defRPr/>
            </a:pPr>
            <a:endParaRPr lang="en-US" sz="3200" kern="0" dirty="0">
              <a:solidFill>
                <a:srgbClr val="FFFFFF"/>
              </a:solidFill>
            </a:endParaRPr>
          </a:p>
        </p:txBody>
      </p:sp>
      <p:sp>
        <p:nvSpPr>
          <p:cNvPr id="7" name="Subtitle 9">
            <a:extLst>
              <a:ext uri="{FF2B5EF4-FFF2-40B4-BE49-F238E27FC236}">
                <a16:creationId xmlns="" xmlns:a16="http://schemas.microsoft.com/office/drawing/2014/main" id="{8134FB24-B303-44BB-A083-75871E8204FD}"/>
              </a:ext>
            </a:extLst>
          </p:cNvPr>
          <p:cNvSpPr txBox="1">
            <a:spLocks/>
          </p:cNvSpPr>
          <p:nvPr/>
        </p:nvSpPr>
        <p:spPr>
          <a:xfrm>
            <a:off x="4536901" y="2808039"/>
            <a:ext cx="5760640" cy="1162497"/>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4000" b="1" dirty="0">
                <a:solidFill>
                  <a:srgbClr val="FFFFFF"/>
                </a:solidFill>
              </a:rPr>
              <a:t>For consumers</a:t>
            </a:r>
          </a:p>
          <a:p>
            <a:pPr algn="l"/>
            <a:r>
              <a:rPr lang="en-US" altLang="zh-CN" sz="2400" dirty="0">
                <a:solidFill>
                  <a:srgbClr val="FFFFFF"/>
                </a:solidFill>
                <a:latin typeface="微软雅黑" panose="020B0503020204020204" pitchFamily="34" charset="-122"/>
                <a:ea typeface="微软雅黑" panose="020B0503020204020204" pitchFamily="34" charset="-122"/>
              </a:rPr>
              <a:t>Accurate &amp; transparent</a:t>
            </a:r>
          </a:p>
        </p:txBody>
      </p:sp>
    </p:spTree>
    <p:extLst>
      <p:ext uri="{BB962C8B-B14F-4D97-AF65-F5344CB8AC3E}">
        <p14:creationId xmlns:p14="http://schemas.microsoft.com/office/powerpoint/2010/main" val="2771004473"/>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
                                        <p:tgtEl>
                                          <p:spTgt spid="11"/>
                                        </p:tgtEl>
                                      </p:cBhvr>
                                    </p:animEffect>
                                  </p:childTnLst>
                                </p:cTn>
                              </p:par>
                            </p:childTnLst>
                          </p:cTn>
                        </p:par>
                        <p:par>
                          <p:cTn id="8" fill="hold">
                            <p:stCondLst>
                              <p:cond delay="8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300"/>
                                        <p:tgtEl>
                                          <p:spTgt spid="12"/>
                                        </p:tgtEl>
                                      </p:cBhvr>
                                    </p:animEffect>
                                  </p:childTnLst>
                                </p:cTn>
                              </p:par>
                            </p:childTnLst>
                          </p:cTn>
                        </p:par>
                        <p:par>
                          <p:cTn id="12" fill="hold">
                            <p:stCondLst>
                              <p:cond delay="11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300"/>
                                        <p:tgtEl>
                                          <p:spTgt spid="13">
                                            <p:txEl>
                                              <p:pRg st="0" end="0"/>
                                            </p:txEl>
                                          </p:spTgt>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300"/>
                                        <p:tgtEl>
                                          <p:spTgt spid="7">
                                            <p:txEl>
                                              <p:pRg st="0" end="0"/>
                                            </p:txEl>
                                          </p:spTgt>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3" grpId="0" build="allAtOnce"/>
      <p:bldP spid="7"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987"/>
          <p:cNvSpPr/>
          <p:nvPr/>
        </p:nvSpPr>
        <p:spPr>
          <a:xfrm>
            <a:off x="6578151" y="2261892"/>
            <a:ext cx="647145" cy="647145"/>
          </a:xfrm>
          <a:prstGeom prst="rect">
            <a:avLst/>
          </a:prstGeom>
          <a:solidFill>
            <a:schemeClr val="accent5">
              <a:lumMod val="75000"/>
            </a:schemeClr>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accent5">
                  <a:lumMod val="75000"/>
                </a:schemeClr>
              </a:solidFill>
              <a:latin typeface="微软雅黑"/>
              <a:ea typeface="Helvetica Light"/>
              <a:cs typeface="Helvetica Light"/>
              <a:sym typeface="Helvetica Light"/>
            </a:endParaRPr>
          </a:p>
        </p:txBody>
      </p:sp>
      <p:sp>
        <p:nvSpPr>
          <p:cNvPr id="13" name="Shape 988"/>
          <p:cNvSpPr/>
          <p:nvPr/>
        </p:nvSpPr>
        <p:spPr>
          <a:xfrm>
            <a:off x="6765849" y="2426395"/>
            <a:ext cx="357634" cy="318136"/>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schemeClr val="accent5">
                  <a:lumMod val="75000"/>
                </a:schemeClr>
              </a:solidFill>
              <a:latin typeface="微软雅黑"/>
              <a:ea typeface="Kontrapunkt Bob Bold"/>
              <a:cs typeface="Kontrapunkt Bob Bold"/>
              <a:sym typeface="Kontrapunkt Bob Bold"/>
            </a:endParaRPr>
          </a:p>
        </p:txBody>
      </p:sp>
      <p:sp>
        <p:nvSpPr>
          <p:cNvPr id="14" name="Shape 990"/>
          <p:cNvSpPr/>
          <p:nvPr/>
        </p:nvSpPr>
        <p:spPr>
          <a:xfrm>
            <a:off x="6578151" y="3126915"/>
            <a:ext cx="647145" cy="647145"/>
          </a:xfrm>
          <a:prstGeom prst="rect">
            <a:avLst/>
          </a:prstGeom>
          <a:solidFill>
            <a:schemeClr val="accent5">
              <a:lumMod val="75000"/>
            </a:schemeClr>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accent5">
                  <a:lumMod val="75000"/>
                </a:schemeClr>
              </a:solidFill>
              <a:latin typeface="微软雅黑"/>
              <a:ea typeface="Helvetica Light"/>
              <a:cs typeface="Helvetica Light"/>
              <a:sym typeface="Helvetica Light"/>
            </a:endParaRPr>
          </a:p>
        </p:txBody>
      </p:sp>
      <p:grpSp>
        <p:nvGrpSpPr>
          <p:cNvPr id="15" name="Group 996"/>
          <p:cNvGrpSpPr/>
          <p:nvPr/>
        </p:nvGrpSpPr>
        <p:grpSpPr>
          <a:xfrm>
            <a:off x="6795891" y="3291418"/>
            <a:ext cx="297549" cy="318136"/>
            <a:chOff x="48040" y="212183"/>
            <a:chExt cx="583929" cy="624331"/>
          </a:xfrm>
        </p:grpSpPr>
        <p:sp>
          <p:nvSpPr>
            <p:cNvPr id="16" name="Shape 991"/>
            <p:cNvSpPr/>
            <p:nvPr/>
          </p:nvSpPr>
          <p:spPr>
            <a:xfrm>
              <a:off x="48040" y="586966"/>
              <a:ext cx="101823" cy="24955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chemeClr val="accent5">
                    <a:lumMod val="75000"/>
                  </a:schemeClr>
                </a:solidFill>
                <a:latin typeface="微软雅黑"/>
                <a:ea typeface="Kontrapunkt Bob Bold"/>
                <a:cs typeface="Kontrapunkt Bob Bold"/>
                <a:sym typeface="Kontrapunkt Bob Bold"/>
              </a:endParaRPr>
            </a:p>
          </p:txBody>
        </p:sp>
        <p:sp>
          <p:nvSpPr>
            <p:cNvPr id="17" name="Shape 992"/>
            <p:cNvSpPr/>
            <p:nvPr/>
          </p:nvSpPr>
          <p:spPr>
            <a:xfrm>
              <a:off x="208742" y="480319"/>
              <a:ext cx="101824" cy="35619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chemeClr val="accent5">
                    <a:lumMod val="75000"/>
                  </a:schemeClr>
                </a:solidFill>
                <a:latin typeface="微软雅黑"/>
                <a:ea typeface="Kontrapunkt Bob Bold"/>
                <a:cs typeface="Kontrapunkt Bob Bold"/>
                <a:sym typeface="Kontrapunkt Bob Bold"/>
              </a:endParaRPr>
            </a:p>
          </p:txBody>
        </p:sp>
        <p:sp>
          <p:nvSpPr>
            <p:cNvPr id="18" name="Shape 993"/>
            <p:cNvSpPr/>
            <p:nvPr/>
          </p:nvSpPr>
          <p:spPr>
            <a:xfrm>
              <a:off x="369444" y="392344"/>
              <a:ext cx="101824" cy="44417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chemeClr val="accent5">
                    <a:lumMod val="75000"/>
                  </a:schemeClr>
                </a:solidFill>
                <a:latin typeface="微软雅黑"/>
                <a:ea typeface="Kontrapunkt Bob Bold"/>
                <a:cs typeface="Kontrapunkt Bob Bold"/>
                <a:sym typeface="Kontrapunkt Bob Bold"/>
              </a:endParaRPr>
            </a:p>
          </p:txBody>
        </p:sp>
        <p:sp>
          <p:nvSpPr>
            <p:cNvPr id="19" name="Shape 994"/>
            <p:cNvSpPr/>
            <p:nvPr/>
          </p:nvSpPr>
          <p:spPr>
            <a:xfrm>
              <a:off x="530147" y="337418"/>
              <a:ext cx="101824" cy="49909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chemeClr val="accent5">
                    <a:lumMod val="75000"/>
                  </a:schemeClr>
                </a:solidFill>
                <a:latin typeface="微软雅黑"/>
                <a:ea typeface="Kontrapunkt Bob Bold"/>
                <a:cs typeface="Kontrapunkt Bob Bold"/>
                <a:sym typeface="Kontrapunkt Bob Bold"/>
              </a:endParaRPr>
            </a:p>
          </p:txBody>
        </p:sp>
        <p:sp>
          <p:nvSpPr>
            <p:cNvPr id="20" name="Shape 1016"/>
            <p:cNvSpPr/>
            <p:nvPr/>
          </p:nvSpPr>
          <p:spPr>
            <a:xfrm>
              <a:off x="54152" y="212183"/>
              <a:ext cx="575923" cy="2337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175" cap="flat">
              <a:solidFill>
                <a:srgbClr val="FFFFFF"/>
              </a:solidFill>
              <a:prstDash val="solid"/>
              <a:miter lim="400000"/>
              <a:headEnd type="triangle" w="med" len="med"/>
            </a:ln>
            <a:effectLst/>
          </p:spPr>
          <p:txBody>
            <a:bodyPr/>
            <a:lstStyle/>
            <a:p>
              <a:endParaRPr>
                <a:solidFill>
                  <a:schemeClr val="accent5">
                    <a:lumMod val="75000"/>
                  </a:schemeClr>
                </a:solidFill>
                <a:latin typeface="微软雅黑"/>
                <a:ea typeface="微软雅黑"/>
              </a:endParaRPr>
            </a:p>
          </p:txBody>
        </p:sp>
      </p:grpSp>
      <p:sp>
        <p:nvSpPr>
          <p:cNvPr id="21" name="Shape 998"/>
          <p:cNvSpPr/>
          <p:nvPr/>
        </p:nvSpPr>
        <p:spPr>
          <a:xfrm>
            <a:off x="6578151" y="3990084"/>
            <a:ext cx="647145" cy="647145"/>
          </a:xfrm>
          <a:prstGeom prst="rect">
            <a:avLst/>
          </a:prstGeom>
          <a:solidFill>
            <a:schemeClr val="accent5">
              <a:lumMod val="75000"/>
            </a:schemeClr>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accent5">
                  <a:lumMod val="75000"/>
                </a:schemeClr>
              </a:solidFill>
              <a:latin typeface="微软雅黑"/>
              <a:ea typeface="Helvetica Light"/>
              <a:cs typeface="Helvetica Light"/>
              <a:sym typeface="Helvetica Light"/>
            </a:endParaRPr>
          </a:p>
        </p:txBody>
      </p:sp>
      <p:sp>
        <p:nvSpPr>
          <p:cNvPr id="22" name="Shape 999"/>
          <p:cNvSpPr/>
          <p:nvPr/>
        </p:nvSpPr>
        <p:spPr>
          <a:xfrm rot="2700000">
            <a:off x="6819900" y="4175297"/>
            <a:ext cx="281224" cy="281224"/>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schemeClr val="accent5">
                  <a:lumMod val="75000"/>
                </a:schemeClr>
              </a:solidFill>
              <a:latin typeface="微软雅黑"/>
              <a:ea typeface="Kontrapunkt Bob Bold"/>
              <a:cs typeface="Kontrapunkt Bob Bold"/>
              <a:sym typeface="Kontrapunkt Bob Bold"/>
            </a:endParaRPr>
          </a:p>
        </p:txBody>
      </p:sp>
      <p:sp>
        <p:nvSpPr>
          <p:cNvPr id="23" name="Shape 1001"/>
          <p:cNvSpPr/>
          <p:nvPr/>
        </p:nvSpPr>
        <p:spPr>
          <a:xfrm>
            <a:off x="6581978" y="4783099"/>
            <a:ext cx="647145" cy="647145"/>
          </a:xfrm>
          <a:prstGeom prst="rect">
            <a:avLst/>
          </a:prstGeom>
          <a:solidFill>
            <a:schemeClr val="accent5">
              <a:lumMod val="75000"/>
            </a:schemeClr>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accent5">
                  <a:lumMod val="75000"/>
                </a:schemeClr>
              </a:solidFill>
              <a:latin typeface="微软雅黑"/>
              <a:ea typeface="Helvetica Light"/>
              <a:cs typeface="Helvetica Light"/>
              <a:sym typeface="Helvetica Light"/>
            </a:endParaRPr>
          </a:p>
        </p:txBody>
      </p:sp>
      <p:sp>
        <p:nvSpPr>
          <p:cNvPr id="24" name="Shape 1002"/>
          <p:cNvSpPr/>
          <p:nvPr/>
        </p:nvSpPr>
        <p:spPr>
          <a:xfrm rot="21537488">
            <a:off x="6818585" y="4975415"/>
            <a:ext cx="164318" cy="299242"/>
          </a:xfrm>
          <a:custGeom>
            <a:avLst/>
            <a:gdLst/>
            <a:ahLst/>
            <a:cxnLst>
              <a:cxn ang="0">
                <a:pos x="wd2" y="hd2"/>
              </a:cxn>
              <a:cxn ang="5400000">
                <a:pos x="wd2" y="hd2"/>
              </a:cxn>
              <a:cxn ang="10800000">
                <a:pos x="wd2" y="hd2"/>
              </a:cxn>
              <a:cxn ang="16200000">
                <a:pos x="wd2" y="hd2"/>
              </a:cxn>
            </a:cxnLst>
            <a:rect l="0" t="0" r="r" b="b"/>
            <a:pathLst>
              <a:path w="21600" h="21600" extrusionOk="0">
                <a:moveTo>
                  <a:pt x="20407" y="3476"/>
                </a:moveTo>
                <a:cubicBezTo>
                  <a:pt x="16335" y="5612"/>
                  <a:pt x="16335" y="5612"/>
                  <a:pt x="16335" y="5612"/>
                </a:cubicBezTo>
                <a:cubicBezTo>
                  <a:pt x="14486" y="4583"/>
                  <a:pt x="12660" y="4068"/>
                  <a:pt x="10835" y="4068"/>
                </a:cubicBezTo>
                <a:cubicBezTo>
                  <a:pt x="9782" y="4068"/>
                  <a:pt x="8916" y="4222"/>
                  <a:pt x="8237" y="4531"/>
                </a:cubicBezTo>
                <a:cubicBezTo>
                  <a:pt x="7582" y="4827"/>
                  <a:pt x="7231" y="5188"/>
                  <a:pt x="7231" y="5587"/>
                </a:cubicBezTo>
                <a:cubicBezTo>
                  <a:pt x="7231" y="5921"/>
                  <a:pt x="7535" y="6256"/>
                  <a:pt x="8120" y="6591"/>
                </a:cubicBezTo>
                <a:cubicBezTo>
                  <a:pt x="8706" y="6938"/>
                  <a:pt x="9876" y="7299"/>
                  <a:pt x="11631" y="7685"/>
                </a:cubicBezTo>
                <a:cubicBezTo>
                  <a:pt x="14743" y="8380"/>
                  <a:pt x="16873" y="8972"/>
                  <a:pt x="18020" y="9461"/>
                </a:cubicBezTo>
                <a:cubicBezTo>
                  <a:pt x="19166" y="9950"/>
                  <a:pt x="20055" y="10530"/>
                  <a:pt x="20687" y="11225"/>
                </a:cubicBezTo>
                <a:cubicBezTo>
                  <a:pt x="21296" y="11907"/>
                  <a:pt x="21600" y="12679"/>
                  <a:pt x="21600" y="13529"/>
                </a:cubicBezTo>
                <a:cubicBezTo>
                  <a:pt x="21600" y="14379"/>
                  <a:pt x="21272" y="15177"/>
                  <a:pt x="20617" y="15897"/>
                </a:cubicBezTo>
                <a:cubicBezTo>
                  <a:pt x="19962" y="16618"/>
                  <a:pt x="19096" y="17198"/>
                  <a:pt x="18066" y="17622"/>
                </a:cubicBezTo>
                <a:cubicBezTo>
                  <a:pt x="17037" y="18034"/>
                  <a:pt x="15539" y="18356"/>
                  <a:pt x="13573" y="18575"/>
                </a:cubicBezTo>
                <a:cubicBezTo>
                  <a:pt x="13573" y="21600"/>
                  <a:pt x="13573" y="21600"/>
                  <a:pt x="13573" y="21600"/>
                </a:cubicBezTo>
                <a:cubicBezTo>
                  <a:pt x="9618" y="21600"/>
                  <a:pt x="9618" y="21600"/>
                  <a:pt x="9618" y="21600"/>
                </a:cubicBezTo>
                <a:cubicBezTo>
                  <a:pt x="9618" y="18652"/>
                  <a:pt x="9618" y="18652"/>
                  <a:pt x="9618" y="18652"/>
                </a:cubicBezTo>
                <a:cubicBezTo>
                  <a:pt x="7793" y="18536"/>
                  <a:pt x="6225" y="18292"/>
                  <a:pt x="4938" y="17906"/>
                </a:cubicBezTo>
                <a:cubicBezTo>
                  <a:pt x="3159" y="17378"/>
                  <a:pt x="1521" y="16670"/>
                  <a:pt x="0" y="15795"/>
                </a:cubicBezTo>
                <a:cubicBezTo>
                  <a:pt x="4002" y="13593"/>
                  <a:pt x="4002" y="13593"/>
                  <a:pt x="4002" y="13593"/>
                </a:cubicBezTo>
                <a:cubicBezTo>
                  <a:pt x="6576" y="15061"/>
                  <a:pt x="9057" y="15795"/>
                  <a:pt x="11444" y="15795"/>
                </a:cubicBezTo>
                <a:cubicBezTo>
                  <a:pt x="12684" y="15795"/>
                  <a:pt x="13714" y="15563"/>
                  <a:pt x="14603" y="15112"/>
                </a:cubicBezTo>
                <a:cubicBezTo>
                  <a:pt x="15469" y="14649"/>
                  <a:pt x="15913" y="14121"/>
                  <a:pt x="15913" y="13503"/>
                </a:cubicBezTo>
                <a:cubicBezTo>
                  <a:pt x="15913" y="12975"/>
                  <a:pt x="15633" y="12525"/>
                  <a:pt x="15071" y="12126"/>
                </a:cubicBezTo>
                <a:cubicBezTo>
                  <a:pt x="14509" y="11740"/>
                  <a:pt x="13386" y="11341"/>
                  <a:pt x="11748" y="10929"/>
                </a:cubicBezTo>
                <a:cubicBezTo>
                  <a:pt x="8401" y="10105"/>
                  <a:pt x="6155" y="9436"/>
                  <a:pt x="4961" y="8946"/>
                </a:cubicBezTo>
                <a:cubicBezTo>
                  <a:pt x="3791" y="8470"/>
                  <a:pt x="2902" y="7917"/>
                  <a:pt x="2317" y="7312"/>
                </a:cubicBezTo>
                <a:cubicBezTo>
                  <a:pt x="1732" y="6707"/>
                  <a:pt x="1451" y="6063"/>
                  <a:pt x="1451" y="5368"/>
                </a:cubicBezTo>
                <a:cubicBezTo>
                  <a:pt x="1451" y="4235"/>
                  <a:pt x="2223" y="3257"/>
                  <a:pt x="3768" y="2446"/>
                </a:cubicBezTo>
                <a:cubicBezTo>
                  <a:pt x="5312" y="1635"/>
                  <a:pt x="7255" y="1197"/>
                  <a:pt x="9618" y="1133"/>
                </a:cubicBezTo>
                <a:cubicBezTo>
                  <a:pt x="9618" y="0"/>
                  <a:pt x="9618" y="0"/>
                  <a:pt x="9618" y="0"/>
                </a:cubicBezTo>
                <a:cubicBezTo>
                  <a:pt x="13573" y="0"/>
                  <a:pt x="13573" y="0"/>
                  <a:pt x="13573" y="0"/>
                </a:cubicBezTo>
                <a:cubicBezTo>
                  <a:pt x="13573" y="1287"/>
                  <a:pt x="13573" y="1287"/>
                  <a:pt x="13573" y="1287"/>
                </a:cubicBezTo>
                <a:cubicBezTo>
                  <a:pt x="14954" y="1455"/>
                  <a:pt x="16101" y="1686"/>
                  <a:pt x="17037" y="1982"/>
                </a:cubicBezTo>
                <a:cubicBezTo>
                  <a:pt x="17996" y="2278"/>
                  <a:pt x="19119" y="2780"/>
                  <a:pt x="20407" y="3476"/>
                </a:cubicBezTo>
                <a:close/>
              </a:path>
            </a:pathLst>
          </a:custGeom>
          <a:solidFill>
            <a:srgbClr val="FFFFFF"/>
          </a:solidFill>
          <a:ln w="12700" cap="flat">
            <a:noFill/>
            <a:miter lim="400000"/>
          </a:ln>
          <a:effectLst/>
        </p:spPr>
        <p:txBody>
          <a:bodyPr wrap="square" lIns="0" tIns="0" rIns="0" bIns="0" numCol="1" anchor="t">
            <a:noAutofit/>
          </a:bodyPr>
          <a:lstStyle/>
          <a:p>
            <a:pPr>
              <a:defRPr sz="3100" b="1">
                <a:latin typeface="Kontrapunkt Bob Bold"/>
                <a:ea typeface="Kontrapunkt Bob Bold"/>
                <a:cs typeface="Kontrapunkt Bob Bold"/>
                <a:sym typeface="Kontrapunkt Bob Bold"/>
              </a:defRPr>
            </a:pPr>
            <a:endParaRPr sz="3100" b="1">
              <a:solidFill>
                <a:schemeClr val="accent5">
                  <a:lumMod val="75000"/>
                </a:schemeClr>
              </a:solidFill>
              <a:latin typeface="微软雅黑"/>
              <a:ea typeface="Kontrapunkt Bob Bold"/>
              <a:cs typeface="Kontrapunkt Bob Bold"/>
              <a:sym typeface="Kontrapunkt Bob Bold"/>
            </a:endParaRPr>
          </a:p>
        </p:txBody>
      </p:sp>
      <p:sp>
        <p:nvSpPr>
          <p:cNvPr id="26" name="TextBox 25"/>
          <p:cNvSpPr txBox="1"/>
          <p:nvPr/>
        </p:nvSpPr>
        <p:spPr>
          <a:xfrm>
            <a:off x="7561237" y="2520007"/>
            <a:ext cx="2414652" cy="215444"/>
          </a:xfrm>
          <a:prstGeom prst="rect">
            <a:avLst/>
          </a:prstGeom>
          <a:noFill/>
        </p:spPr>
        <p:txBody>
          <a:bodyPr wrap="square" lIns="0" tIns="0" rIns="0" bIns="0" rtlCol="0">
            <a:spAutoFit/>
          </a:bodyPr>
          <a:lstStyle/>
          <a:p>
            <a:pPr defTabSz="1176924"/>
            <a:r>
              <a:rPr lang="en-US" altLang="zh-CN" sz="1400" dirty="0">
                <a:solidFill>
                  <a:schemeClr val="accent5">
                    <a:lumMod val="75000"/>
                  </a:schemeClr>
                </a:solidFill>
                <a:latin typeface="Arial" panose="020B0604020202020204" pitchFamily="34" charset="0"/>
                <a:ea typeface="微软雅黑"/>
                <a:cs typeface="Arial" panose="020B0604020202020204" pitchFamily="34" charset="0"/>
              </a:rPr>
              <a:t>Get product information</a:t>
            </a:r>
            <a:endParaRPr lang="en-GB" altLang="zh-CN" sz="1400" dirty="0">
              <a:solidFill>
                <a:schemeClr val="accent5">
                  <a:lumMod val="75000"/>
                </a:schemeClr>
              </a:solidFill>
              <a:latin typeface="Arial" panose="020B0604020202020204" pitchFamily="34" charset="0"/>
              <a:ea typeface="微软雅黑"/>
              <a:cs typeface="Arial" panose="020B0604020202020204" pitchFamily="34" charset="0"/>
            </a:endParaRPr>
          </a:p>
        </p:txBody>
      </p:sp>
      <p:sp>
        <p:nvSpPr>
          <p:cNvPr id="28" name="TextBox 27"/>
          <p:cNvSpPr txBox="1"/>
          <p:nvPr/>
        </p:nvSpPr>
        <p:spPr>
          <a:xfrm>
            <a:off x="7563220" y="3226656"/>
            <a:ext cx="2414652" cy="430887"/>
          </a:xfrm>
          <a:prstGeom prst="rect">
            <a:avLst/>
          </a:prstGeom>
          <a:noFill/>
        </p:spPr>
        <p:txBody>
          <a:bodyPr wrap="square" lIns="0" tIns="0" rIns="0" bIns="0" rtlCol="0">
            <a:spAutoFit/>
          </a:bodyPr>
          <a:lstStyle/>
          <a:p>
            <a:pPr defTabSz="1176924"/>
            <a:r>
              <a:rPr lang="en-US" altLang="zh-CN" sz="1400" dirty="0">
                <a:solidFill>
                  <a:schemeClr val="accent5">
                    <a:lumMod val="75000"/>
                  </a:schemeClr>
                </a:solidFill>
                <a:latin typeface="Arial" panose="020B0604020202020204" pitchFamily="34" charset="0"/>
                <a:ea typeface="微软雅黑"/>
                <a:cs typeface="Arial" panose="020B0604020202020204" pitchFamily="34" charset="0"/>
              </a:rPr>
              <a:t>Obtain production process and company information</a:t>
            </a:r>
            <a:endParaRPr lang="en-GB" altLang="zh-CN" sz="1400" dirty="0">
              <a:solidFill>
                <a:schemeClr val="accent5">
                  <a:lumMod val="75000"/>
                </a:schemeClr>
              </a:solidFill>
              <a:latin typeface="Arial" panose="020B0604020202020204" pitchFamily="34" charset="0"/>
              <a:ea typeface="微软雅黑"/>
              <a:cs typeface="Arial" panose="020B0604020202020204" pitchFamily="34" charset="0"/>
            </a:endParaRPr>
          </a:p>
        </p:txBody>
      </p:sp>
      <p:sp>
        <p:nvSpPr>
          <p:cNvPr id="30" name="TextBox 29"/>
          <p:cNvSpPr txBox="1"/>
          <p:nvPr/>
        </p:nvSpPr>
        <p:spPr>
          <a:xfrm>
            <a:off x="7561237" y="4120497"/>
            <a:ext cx="2414652" cy="430887"/>
          </a:xfrm>
          <a:prstGeom prst="rect">
            <a:avLst/>
          </a:prstGeom>
          <a:noFill/>
        </p:spPr>
        <p:txBody>
          <a:bodyPr wrap="square" lIns="0" tIns="0" rIns="0" bIns="0" rtlCol="0">
            <a:spAutoFit/>
          </a:bodyPr>
          <a:lstStyle/>
          <a:p>
            <a:pPr defTabSz="1176924"/>
            <a:r>
              <a:rPr lang="en-US" altLang="zh-CN" sz="1400" dirty="0">
                <a:solidFill>
                  <a:schemeClr val="accent5">
                    <a:lumMod val="75000"/>
                  </a:schemeClr>
                </a:solidFill>
                <a:latin typeface="Arial" panose="020B0604020202020204" pitchFamily="34" charset="0"/>
                <a:ea typeface="微软雅黑"/>
                <a:cs typeface="Arial" panose="020B0604020202020204" pitchFamily="34" charset="0"/>
              </a:rPr>
              <a:t>Function expansion of information platform</a:t>
            </a:r>
            <a:endParaRPr lang="en-GB" altLang="zh-CN" sz="1400" dirty="0">
              <a:solidFill>
                <a:schemeClr val="accent5">
                  <a:lumMod val="75000"/>
                </a:schemeClr>
              </a:solidFill>
              <a:latin typeface="Arial" panose="020B0604020202020204" pitchFamily="34" charset="0"/>
              <a:ea typeface="微软雅黑"/>
              <a:cs typeface="Arial" panose="020B0604020202020204" pitchFamily="34" charset="0"/>
            </a:endParaRPr>
          </a:p>
        </p:txBody>
      </p:sp>
      <p:sp>
        <p:nvSpPr>
          <p:cNvPr id="32" name="TextBox 31"/>
          <p:cNvSpPr txBox="1"/>
          <p:nvPr/>
        </p:nvSpPr>
        <p:spPr>
          <a:xfrm>
            <a:off x="7558082" y="5014338"/>
            <a:ext cx="2414652" cy="215444"/>
          </a:xfrm>
          <a:prstGeom prst="rect">
            <a:avLst/>
          </a:prstGeom>
          <a:noFill/>
        </p:spPr>
        <p:txBody>
          <a:bodyPr wrap="square" lIns="0" tIns="0" rIns="0" bIns="0" rtlCol="0">
            <a:spAutoFit/>
          </a:bodyPr>
          <a:lstStyle/>
          <a:p>
            <a:pPr defTabSz="1176924"/>
            <a:r>
              <a:rPr lang="en-US" altLang="zh-CN" sz="1400" dirty="0">
                <a:solidFill>
                  <a:schemeClr val="accent5">
                    <a:lumMod val="75000"/>
                  </a:schemeClr>
                </a:solidFill>
                <a:latin typeface="Arial" panose="020B0604020202020204" pitchFamily="34" charset="0"/>
                <a:ea typeface="微软雅黑"/>
                <a:cs typeface="Arial" panose="020B0604020202020204" pitchFamily="34" charset="0"/>
              </a:rPr>
              <a:t>Public welfare projects</a:t>
            </a:r>
            <a:endParaRPr lang="en-GB" altLang="zh-CN" sz="1400" dirty="0">
              <a:solidFill>
                <a:schemeClr val="accent5">
                  <a:lumMod val="75000"/>
                </a:schemeClr>
              </a:solidFill>
              <a:latin typeface="Arial" panose="020B0604020202020204" pitchFamily="34" charset="0"/>
              <a:ea typeface="微软雅黑"/>
              <a:cs typeface="Arial" panose="020B0604020202020204" pitchFamily="34" charset="0"/>
            </a:endParaRPr>
          </a:p>
        </p:txBody>
      </p:sp>
      <p:sp>
        <p:nvSpPr>
          <p:cNvPr id="35" name="矩形 34"/>
          <p:cNvSpPr/>
          <p:nvPr/>
        </p:nvSpPr>
        <p:spPr>
          <a:xfrm>
            <a:off x="447416" y="2087959"/>
            <a:ext cx="5270324" cy="3533513"/>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grpSp>
        <p:nvGrpSpPr>
          <p:cNvPr id="36" name="组合 35"/>
          <p:cNvGrpSpPr/>
          <p:nvPr/>
        </p:nvGrpSpPr>
        <p:grpSpPr>
          <a:xfrm>
            <a:off x="311888" y="277812"/>
            <a:ext cx="3720957" cy="955849"/>
            <a:chOff x="311888" y="268014"/>
            <a:chExt cx="3720957" cy="955849"/>
          </a:xfrm>
        </p:grpSpPr>
        <p:sp>
          <p:nvSpPr>
            <p:cNvPr id="37"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consumers</a:t>
              </a:r>
            </a:p>
          </p:txBody>
        </p:sp>
        <p:sp>
          <p:nvSpPr>
            <p:cNvPr id="38" name="TextBox 37"/>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Accurate &amp; transparent</a:t>
              </a:r>
            </a:p>
          </p:txBody>
        </p:sp>
      </p:grpSp>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Tree>
    <p:extLst>
      <p:ext uri="{BB962C8B-B14F-4D97-AF65-F5344CB8AC3E}">
        <p14:creationId xmlns:p14="http://schemas.microsoft.com/office/powerpoint/2010/main" val="2883601581"/>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
                                        <p:tgtEl>
                                          <p:spTgt spid="13"/>
                                        </p:tgtEl>
                                      </p:cBhvr>
                                    </p:animEffect>
                                  </p:childTnLst>
                                </p:cTn>
                              </p:par>
                            </p:childTnLst>
                          </p:cTn>
                        </p:par>
                        <p:par>
                          <p:cTn id="11" fill="hold">
                            <p:stCondLst>
                              <p:cond delay="200"/>
                            </p:stCondLst>
                            <p:childTnLst>
                              <p:par>
                                <p:cTn id="12" presetID="1" presetClass="entr" presetSubtype="0" fill="hold" grpId="0" nodeType="afterEffect">
                                  <p:stCondLst>
                                    <p:cond delay="0"/>
                                  </p:stCondLst>
                                  <p:childTnLst>
                                    <p:set>
                                      <p:cBhvr>
                                        <p:cTn id="13" dur="1" fill="hold">
                                          <p:stCondLst>
                                            <p:cond delay="199"/>
                                          </p:stCondLst>
                                        </p:cTn>
                                        <p:tgtEl>
                                          <p:spTgt spid="26"/>
                                        </p:tgtEl>
                                        <p:attrNameLst>
                                          <p:attrName>style.visibility</p:attrName>
                                        </p:attrNameLst>
                                      </p:cBhvr>
                                      <p:to>
                                        <p:strVal val="visible"/>
                                      </p:to>
                                    </p:set>
                                  </p:childTnLst>
                                </p:cTn>
                              </p:par>
                            </p:childTnLst>
                          </p:cTn>
                        </p:par>
                        <p:par>
                          <p:cTn id="14" fill="hold">
                            <p:stCondLst>
                              <p:cond delay="4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00"/>
                                        <p:tgtEl>
                                          <p:spTgt spid="15"/>
                                        </p:tgtEl>
                                      </p:cBhvr>
                                    </p:animEffect>
                                  </p:childTnLst>
                                </p:cTn>
                              </p:par>
                            </p:childTnLst>
                          </p:cTn>
                        </p:par>
                        <p:par>
                          <p:cTn id="21" fill="hold">
                            <p:stCondLst>
                              <p:cond delay="600"/>
                            </p:stCondLst>
                            <p:childTnLst>
                              <p:par>
                                <p:cTn id="22" presetID="1" presetClass="entr" presetSubtype="0" fill="hold" grpId="0" nodeType="afterEffect">
                                  <p:stCondLst>
                                    <p:cond delay="0"/>
                                  </p:stCondLst>
                                  <p:childTnLst>
                                    <p:set>
                                      <p:cBhvr>
                                        <p:cTn id="23" dur="1" fill="hold">
                                          <p:stCondLst>
                                            <p:cond delay="199"/>
                                          </p:stCondLst>
                                        </p:cTn>
                                        <p:tgtEl>
                                          <p:spTgt spid="28"/>
                                        </p:tgtEl>
                                        <p:attrNameLst>
                                          <p:attrName>style.visibility</p:attrName>
                                        </p:attrNameLst>
                                      </p:cBhvr>
                                      <p:to>
                                        <p:strVal val="visible"/>
                                      </p:to>
                                    </p:set>
                                  </p:childTnLst>
                                </p:cTn>
                              </p:par>
                            </p:childTnLst>
                          </p:cTn>
                        </p:par>
                        <p:par>
                          <p:cTn id="24" fill="hold">
                            <p:stCondLst>
                              <p:cond delay="8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00"/>
                                        <p:tgtEl>
                                          <p:spTgt spid="22"/>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199"/>
                                          </p:stCondLst>
                                        </p:cTn>
                                        <p:tgtEl>
                                          <p:spTgt spid="30"/>
                                        </p:tgtEl>
                                        <p:attrNameLst>
                                          <p:attrName>style.visibility</p:attrName>
                                        </p:attrNameLst>
                                      </p:cBhvr>
                                      <p:to>
                                        <p:strVal val="visible"/>
                                      </p:to>
                                    </p:set>
                                  </p:childTnLst>
                                </p:cTn>
                              </p:par>
                            </p:childTnLst>
                          </p:cTn>
                        </p:par>
                        <p:par>
                          <p:cTn id="34" fill="hold">
                            <p:stCondLst>
                              <p:cond delay="12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2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200"/>
                                        <p:tgtEl>
                                          <p:spTgt spid="24"/>
                                        </p:tgtEl>
                                      </p:cBhvr>
                                    </p:animEffect>
                                  </p:childTnLst>
                                </p:cTn>
                              </p:par>
                            </p:childTnLst>
                          </p:cTn>
                        </p:par>
                        <p:par>
                          <p:cTn id="41" fill="hold">
                            <p:stCondLst>
                              <p:cond delay="1400"/>
                            </p:stCondLst>
                            <p:childTnLst>
                              <p:par>
                                <p:cTn id="42" presetID="1" presetClass="entr" presetSubtype="0" fill="hold" grpId="0" nodeType="afterEffect">
                                  <p:stCondLst>
                                    <p:cond delay="0"/>
                                  </p:stCondLst>
                                  <p:childTnLst>
                                    <p:set>
                                      <p:cBhvr>
                                        <p:cTn id="43" dur="1" fill="hold">
                                          <p:stCondLst>
                                            <p:cond delay="199"/>
                                          </p:stCondLst>
                                        </p:cTn>
                                        <p:tgtEl>
                                          <p:spTgt spid="32"/>
                                        </p:tgtEl>
                                        <p:attrNameLst>
                                          <p:attrName>style.visibility</p:attrName>
                                        </p:attrNameLst>
                                      </p:cBhvr>
                                      <p:to>
                                        <p:strVal val="visible"/>
                                      </p:to>
                                    </p:set>
                                  </p:childTnLst>
                                </p:cTn>
                              </p:par>
                            </p:childTnLst>
                          </p:cTn>
                        </p:par>
                        <p:par>
                          <p:cTn id="44" fill="hold">
                            <p:stCondLst>
                              <p:cond delay="1600"/>
                            </p:stCondLst>
                            <p:childTnLst>
                              <p:par>
                                <p:cTn id="45" presetID="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800" fill="hold"/>
                                        <p:tgtEl>
                                          <p:spTgt spid="40"/>
                                        </p:tgtEl>
                                        <p:attrNameLst>
                                          <p:attrName>ppt_x</p:attrName>
                                        </p:attrNameLst>
                                      </p:cBhvr>
                                      <p:tavLst>
                                        <p:tav tm="0">
                                          <p:val>
                                            <p:strVal val="0-#ppt_w/2"/>
                                          </p:val>
                                        </p:tav>
                                        <p:tav tm="100000">
                                          <p:val>
                                            <p:strVal val="#ppt_x"/>
                                          </p:val>
                                        </p:tav>
                                      </p:tavLst>
                                    </p:anim>
                                    <p:anim calcmode="lin" valueType="num">
                                      <p:cBhvr additive="base">
                                        <p:cTn id="48" dur="8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800" fill="hold"/>
                                        <p:tgtEl>
                                          <p:spTgt spid="41"/>
                                        </p:tgtEl>
                                        <p:attrNameLst>
                                          <p:attrName>ppt_x</p:attrName>
                                        </p:attrNameLst>
                                      </p:cBhvr>
                                      <p:tavLst>
                                        <p:tav tm="0">
                                          <p:val>
                                            <p:strVal val="1+#ppt_w/2"/>
                                          </p:val>
                                        </p:tav>
                                        <p:tav tm="100000">
                                          <p:val>
                                            <p:strVal val="#ppt_x"/>
                                          </p:val>
                                        </p:tav>
                                      </p:tavLst>
                                    </p:anim>
                                    <p:anim calcmode="lin" valueType="num">
                                      <p:cBhvr additive="base">
                                        <p:cTn id="5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1" grpId="0" animBg="1"/>
      <p:bldP spid="22" grpId="0" animBg="1"/>
      <p:bldP spid="23" grpId="0" animBg="1"/>
      <p:bldP spid="24" grpId="0" animBg="1"/>
      <p:bldP spid="26" grpId="0"/>
      <p:bldP spid="28" grpId="0"/>
      <p:bldP spid="30" grpId="0"/>
      <p:bldP spid="32" grpId="0"/>
      <p:bldP spid="40"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11888" y="277812"/>
            <a:ext cx="3720957" cy="949231"/>
            <a:chOff x="311888" y="268014"/>
            <a:chExt cx="3720957" cy="949231"/>
          </a:xfrm>
        </p:grpSpPr>
        <p:sp>
          <p:nvSpPr>
            <p:cNvPr id="37"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consumers</a:t>
              </a:r>
            </a:p>
          </p:txBody>
        </p:sp>
        <p:sp>
          <p:nvSpPr>
            <p:cNvPr id="38" name="TextBox 37"/>
            <p:cNvSpPr txBox="1"/>
            <p:nvPr/>
          </p:nvSpPr>
          <p:spPr>
            <a:xfrm>
              <a:off x="432445" y="909468"/>
              <a:ext cx="3600400"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Arial" panose="020B0604020202020204" pitchFamily="34" charset="0"/>
                  <a:ea typeface="微软雅黑"/>
                  <a:cs typeface="Arial" panose="020B0604020202020204" pitchFamily="34" charset="0"/>
                </a:rPr>
                <a:t>Get product information</a:t>
              </a:r>
              <a:endParaRPr lang="en-GB" altLang="zh-CN" sz="2000" dirty="0">
                <a:solidFill>
                  <a:schemeClr val="accent5">
                    <a:lumMod val="75000"/>
                  </a:schemeClr>
                </a:solidFill>
                <a:latin typeface="Arial" panose="020B0604020202020204" pitchFamily="34" charset="0"/>
                <a:ea typeface="微软雅黑"/>
                <a:cs typeface="Arial" panose="020B0604020202020204" pitchFamily="34" charset="0"/>
              </a:endParaRPr>
            </a:p>
          </p:txBody>
        </p:sp>
      </p:grpSp>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27" name="文本框 26">
            <a:extLst>
              <a:ext uri="{FF2B5EF4-FFF2-40B4-BE49-F238E27FC236}">
                <a16:creationId xmlns="" xmlns:a16="http://schemas.microsoft.com/office/drawing/2014/main" id="{4A827635-DC95-4EB9-9DB4-FCAB4DF870B8}"/>
              </a:ext>
            </a:extLst>
          </p:cNvPr>
          <p:cNvSpPr txBox="1"/>
          <p:nvPr/>
        </p:nvSpPr>
        <p:spPr>
          <a:xfrm>
            <a:off x="720477" y="1367879"/>
            <a:ext cx="10081120" cy="1631216"/>
          </a:xfrm>
          <a:prstGeom prst="rect">
            <a:avLst/>
          </a:prstGeom>
          <a:noFill/>
        </p:spPr>
        <p:txBody>
          <a:bodyPr wrap="square">
            <a:spAutoFit/>
          </a:bodyPr>
          <a:lstStyle/>
          <a:p>
            <a:pPr algn="just"/>
            <a:r>
              <a:rPr lang="en-US" altLang="zh-CN" sz="2000" kern="10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rPr>
              <a:t>Add a two-dimensional code to the product, and the two-dimensional code leads to the web page with the product information. The data is used to show the production process of the product in intuitive forms such as pictures or videos, such as the breeding environment, the production environment of meat products, and the realization of data Be transparent and meet consumers' requirements for food safety, ethics and ethics.</a:t>
            </a:r>
            <a:endParaRPr lang="zh-CN" altLang="zh-CN" sz="20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 xmlns:a16="http://schemas.microsoft.com/office/drawing/2014/main" id="{C19771E9-58D1-4F4A-A39A-3019CEA80D45}"/>
              </a:ext>
            </a:extLst>
          </p:cNvPr>
          <p:cNvPicPr>
            <a:picLocks noChangeAspect="1"/>
          </p:cNvPicPr>
          <p:nvPr/>
        </p:nvPicPr>
        <p:blipFill>
          <a:blip r:embed="rId3"/>
          <a:stretch>
            <a:fillRect/>
          </a:stretch>
        </p:blipFill>
        <p:spPr>
          <a:xfrm>
            <a:off x="792485" y="3380467"/>
            <a:ext cx="2194750" cy="2187130"/>
          </a:xfrm>
          <a:prstGeom prst="rect">
            <a:avLst/>
          </a:prstGeom>
        </p:spPr>
      </p:pic>
      <p:sp>
        <p:nvSpPr>
          <p:cNvPr id="29" name="Shape 2207">
            <a:extLst>
              <a:ext uri="{FF2B5EF4-FFF2-40B4-BE49-F238E27FC236}">
                <a16:creationId xmlns="" xmlns:a16="http://schemas.microsoft.com/office/drawing/2014/main" id="{C8C9D392-DB29-47F1-A8E9-DE5C74A47BEC}"/>
              </a:ext>
            </a:extLst>
          </p:cNvPr>
          <p:cNvSpPr/>
          <p:nvPr/>
        </p:nvSpPr>
        <p:spPr>
          <a:xfrm>
            <a:off x="3204753" y="4202188"/>
            <a:ext cx="1512168" cy="54165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5">
              <a:lumMod val="75000"/>
            </a:schemeClr>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pic>
        <p:nvPicPr>
          <p:cNvPr id="6" name="图片 5">
            <a:extLst>
              <a:ext uri="{FF2B5EF4-FFF2-40B4-BE49-F238E27FC236}">
                <a16:creationId xmlns="" xmlns:a16="http://schemas.microsoft.com/office/drawing/2014/main" id="{2B961AE5-C1A6-4E4D-B2F9-C7FED3815FD8}"/>
              </a:ext>
            </a:extLst>
          </p:cNvPr>
          <p:cNvPicPr>
            <a:picLocks noChangeAspect="1"/>
          </p:cNvPicPr>
          <p:nvPr/>
        </p:nvPicPr>
        <p:blipFill>
          <a:blip r:embed="rId4"/>
          <a:stretch>
            <a:fillRect/>
          </a:stretch>
        </p:blipFill>
        <p:spPr>
          <a:xfrm>
            <a:off x="4990343" y="3081216"/>
            <a:ext cx="5811254" cy="2838215"/>
          </a:xfrm>
          <a:prstGeom prst="rect">
            <a:avLst/>
          </a:prstGeom>
        </p:spPr>
      </p:pic>
    </p:spTree>
    <p:extLst>
      <p:ext uri="{BB962C8B-B14F-4D97-AF65-F5344CB8AC3E}">
        <p14:creationId xmlns:p14="http://schemas.microsoft.com/office/powerpoint/2010/main" val="4265444553"/>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800" fill="hold"/>
                                        <p:tgtEl>
                                          <p:spTgt spid="40"/>
                                        </p:tgtEl>
                                        <p:attrNameLst>
                                          <p:attrName>ppt_x</p:attrName>
                                        </p:attrNameLst>
                                      </p:cBhvr>
                                      <p:tavLst>
                                        <p:tav tm="0">
                                          <p:val>
                                            <p:strVal val="0-#ppt_w/2"/>
                                          </p:val>
                                        </p:tav>
                                        <p:tav tm="100000">
                                          <p:val>
                                            <p:strVal val="#ppt_x"/>
                                          </p:val>
                                        </p:tav>
                                      </p:tavLst>
                                    </p:anim>
                                    <p:anim calcmode="lin" valueType="num">
                                      <p:cBhvr additive="base">
                                        <p:cTn id="8" dur="8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800" fill="hold"/>
                                        <p:tgtEl>
                                          <p:spTgt spid="41"/>
                                        </p:tgtEl>
                                        <p:attrNameLst>
                                          <p:attrName>ppt_x</p:attrName>
                                        </p:attrNameLst>
                                      </p:cBhvr>
                                      <p:tavLst>
                                        <p:tav tm="0">
                                          <p:val>
                                            <p:strVal val="1+#ppt_w/2"/>
                                          </p:val>
                                        </p:tav>
                                        <p:tav tm="100000">
                                          <p:val>
                                            <p:strVal val="#ppt_x"/>
                                          </p:val>
                                        </p:tav>
                                      </p:tavLst>
                                    </p:anim>
                                    <p:anim calcmode="lin" valueType="num">
                                      <p:cBhvr additive="base">
                                        <p:cTn id="12" dur="8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2" presetClass="entr" presetSubtype="8"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11888" y="277812"/>
            <a:ext cx="6097221" cy="949231"/>
            <a:chOff x="311888" y="268014"/>
            <a:chExt cx="6097221" cy="949231"/>
          </a:xfrm>
        </p:grpSpPr>
        <p:sp>
          <p:nvSpPr>
            <p:cNvPr id="37"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consumers</a:t>
              </a:r>
            </a:p>
          </p:txBody>
        </p:sp>
        <p:sp>
          <p:nvSpPr>
            <p:cNvPr id="38" name="TextBox 37"/>
            <p:cNvSpPr txBox="1"/>
            <p:nvPr/>
          </p:nvSpPr>
          <p:spPr>
            <a:xfrm>
              <a:off x="432445" y="909468"/>
              <a:ext cx="5976664"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Arial" panose="020B0604020202020204" pitchFamily="34" charset="0"/>
                  <a:ea typeface="微软雅黑"/>
                  <a:cs typeface="Arial" panose="020B0604020202020204" pitchFamily="34" charset="0"/>
                </a:rPr>
                <a:t>Obtain production process and company information</a:t>
              </a:r>
              <a:endParaRPr lang="en-GB" altLang="zh-CN" sz="2000" dirty="0">
                <a:solidFill>
                  <a:schemeClr val="accent5">
                    <a:lumMod val="75000"/>
                  </a:schemeClr>
                </a:solidFill>
                <a:latin typeface="Arial" panose="020B0604020202020204" pitchFamily="34" charset="0"/>
                <a:ea typeface="微软雅黑"/>
                <a:cs typeface="Arial" panose="020B0604020202020204" pitchFamily="34" charset="0"/>
              </a:endParaRPr>
            </a:p>
          </p:txBody>
        </p:sp>
      </p:grpSp>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12" name="文本框 11">
            <a:extLst>
              <a:ext uri="{FF2B5EF4-FFF2-40B4-BE49-F238E27FC236}">
                <a16:creationId xmlns="" xmlns:a16="http://schemas.microsoft.com/office/drawing/2014/main" id="{B21A3087-4232-48B8-9BE2-5A0FFDC1FFF1}"/>
              </a:ext>
            </a:extLst>
          </p:cNvPr>
          <p:cNvSpPr txBox="1"/>
          <p:nvPr/>
        </p:nvSpPr>
        <p:spPr>
          <a:xfrm>
            <a:off x="1368549" y="1386213"/>
            <a:ext cx="8401477" cy="2246769"/>
          </a:xfrm>
          <a:prstGeom prst="rect">
            <a:avLst/>
          </a:prstGeom>
          <a:noFill/>
        </p:spPr>
        <p:txBody>
          <a:bodyPr wrap="square">
            <a:spAutoFit/>
          </a:bodyPr>
          <a:lstStyle/>
          <a:p>
            <a:pPr algn="just"/>
            <a:r>
              <a:rPr lang="en-US" altLang="zh-CN" sz="2000" kern="10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rPr>
              <a:t>Introducing the 24-hour live broadcast of farm monitoring on the high-traffic platform, where farm monitoring combined with MS Azure cloud computing technology can not only facilitate customers to directly understand the current real farm conditions, but also attract potential customers on the Internet. Through this form, users can fully understand all aspects of the breeding area, such as the breeding environment, the feed situation of feeding, and the recovery of production waste.</a:t>
            </a:r>
            <a:endParaRPr lang="zh-CN" altLang="zh-CN" sz="16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 xmlns:a16="http://schemas.microsoft.com/office/drawing/2014/main" id="{E37947A3-0D25-474E-9CE3-06BB83D1E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09" y="3289222"/>
            <a:ext cx="4851100" cy="2943778"/>
          </a:xfrm>
          <a:prstGeom prst="rect">
            <a:avLst/>
          </a:prstGeom>
        </p:spPr>
      </p:pic>
    </p:spTree>
    <p:extLst>
      <p:ext uri="{BB962C8B-B14F-4D97-AF65-F5344CB8AC3E}">
        <p14:creationId xmlns:p14="http://schemas.microsoft.com/office/powerpoint/2010/main" val="158642557"/>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800" fill="hold"/>
                                        <p:tgtEl>
                                          <p:spTgt spid="40"/>
                                        </p:tgtEl>
                                        <p:attrNameLst>
                                          <p:attrName>ppt_x</p:attrName>
                                        </p:attrNameLst>
                                      </p:cBhvr>
                                      <p:tavLst>
                                        <p:tav tm="0">
                                          <p:val>
                                            <p:strVal val="0-#ppt_w/2"/>
                                          </p:val>
                                        </p:tav>
                                        <p:tav tm="100000">
                                          <p:val>
                                            <p:strVal val="#ppt_x"/>
                                          </p:val>
                                        </p:tav>
                                      </p:tavLst>
                                    </p:anim>
                                    <p:anim calcmode="lin" valueType="num">
                                      <p:cBhvr additive="base">
                                        <p:cTn id="8" dur="8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800" fill="hold"/>
                                        <p:tgtEl>
                                          <p:spTgt spid="41"/>
                                        </p:tgtEl>
                                        <p:attrNameLst>
                                          <p:attrName>ppt_x</p:attrName>
                                        </p:attrNameLst>
                                      </p:cBhvr>
                                      <p:tavLst>
                                        <p:tav tm="0">
                                          <p:val>
                                            <p:strVal val="1+#ppt_w/2"/>
                                          </p:val>
                                        </p:tav>
                                        <p:tav tm="100000">
                                          <p:val>
                                            <p:strVal val="#ppt_x"/>
                                          </p:val>
                                        </p:tav>
                                      </p:tavLst>
                                    </p:anim>
                                    <p:anim calcmode="lin" valueType="num">
                                      <p:cBhvr additive="base">
                                        <p:cTn id="1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11888" y="277812"/>
            <a:ext cx="6097221" cy="949231"/>
            <a:chOff x="311888" y="268014"/>
            <a:chExt cx="6097221" cy="949231"/>
          </a:xfrm>
        </p:grpSpPr>
        <p:sp>
          <p:nvSpPr>
            <p:cNvPr id="37"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consumers</a:t>
              </a:r>
            </a:p>
          </p:txBody>
        </p:sp>
        <p:sp>
          <p:nvSpPr>
            <p:cNvPr id="38" name="TextBox 37"/>
            <p:cNvSpPr txBox="1"/>
            <p:nvPr/>
          </p:nvSpPr>
          <p:spPr>
            <a:xfrm>
              <a:off x="432445" y="909468"/>
              <a:ext cx="5976664"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Arial" panose="020B0604020202020204" pitchFamily="34" charset="0"/>
                  <a:ea typeface="微软雅黑"/>
                  <a:cs typeface="Arial" panose="020B0604020202020204" pitchFamily="34" charset="0"/>
                </a:rPr>
                <a:t>Function expansion of information platform</a:t>
              </a:r>
              <a:endParaRPr lang="en-GB" altLang="zh-CN" sz="2000" dirty="0">
                <a:solidFill>
                  <a:schemeClr val="accent5">
                    <a:lumMod val="75000"/>
                  </a:schemeClr>
                </a:solidFill>
                <a:latin typeface="Arial" panose="020B0604020202020204" pitchFamily="34" charset="0"/>
                <a:ea typeface="微软雅黑"/>
                <a:cs typeface="Arial" panose="020B0604020202020204" pitchFamily="34" charset="0"/>
              </a:endParaRPr>
            </a:p>
          </p:txBody>
        </p:sp>
      </p:grpSp>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12" name="文本框 11">
            <a:extLst>
              <a:ext uri="{FF2B5EF4-FFF2-40B4-BE49-F238E27FC236}">
                <a16:creationId xmlns="" xmlns:a16="http://schemas.microsoft.com/office/drawing/2014/main" id="{B21A3087-4232-48B8-9BE2-5A0FFDC1FFF1}"/>
              </a:ext>
            </a:extLst>
          </p:cNvPr>
          <p:cNvSpPr txBox="1"/>
          <p:nvPr/>
        </p:nvSpPr>
        <p:spPr>
          <a:xfrm>
            <a:off x="1512565" y="1439887"/>
            <a:ext cx="8401477" cy="1938992"/>
          </a:xfrm>
          <a:prstGeom prst="rect">
            <a:avLst/>
          </a:prstGeom>
          <a:noFill/>
        </p:spPr>
        <p:txBody>
          <a:bodyPr wrap="square">
            <a:spAutoFit/>
          </a:bodyPr>
          <a:lstStyle/>
          <a:p>
            <a:pPr algn="just"/>
            <a:r>
              <a:rPr lang="en-US" altLang="zh-CN" sz="2000" kern="10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rPr>
              <a:t>Build a more interactive consumer experience, such as Cloud Farm, where the farm provides breeding programs and technical guidance (such as breed selection, breeding methods, and key points of breeding, etc.) so that consumers can participate in the production process of products. At the same time, combined with smart camera technology, consumers can see their participation in production through the platform anytime and anywhere.</a:t>
            </a:r>
            <a:endParaRPr lang="zh-CN" altLang="zh-CN" sz="20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 xmlns:a16="http://schemas.microsoft.com/office/drawing/2014/main" id="{C01F8FAB-C8AF-4DA7-9AF3-654CFB76B5AD}"/>
              </a:ext>
            </a:extLst>
          </p:cNvPr>
          <p:cNvPicPr>
            <a:picLocks noChangeAspect="1"/>
          </p:cNvPicPr>
          <p:nvPr/>
        </p:nvPicPr>
        <p:blipFill>
          <a:blip r:embed="rId3"/>
          <a:stretch>
            <a:fillRect/>
          </a:stretch>
        </p:blipFill>
        <p:spPr>
          <a:xfrm>
            <a:off x="5787117" y="3535496"/>
            <a:ext cx="5040560" cy="2425828"/>
          </a:xfrm>
          <a:prstGeom prst="rect">
            <a:avLst/>
          </a:prstGeom>
        </p:spPr>
      </p:pic>
      <p:pic>
        <p:nvPicPr>
          <p:cNvPr id="5" name="图片 4">
            <a:extLst>
              <a:ext uri="{FF2B5EF4-FFF2-40B4-BE49-F238E27FC236}">
                <a16:creationId xmlns="" xmlns:a16="http://schemas.microsoft.com/office/drawing/2014/main" id="{8A0B278D-6C4A-44AA-851D-9C661F736E4B}"/>
              </a:ext>
            </a:extLst>
          </p:cNvPr>
          <p:cNvPicPr>
            <a:picLocks noChangeAspect="1"/>
          </p:cNvPicPr>
          <p:nvPr/>
        </p:nvPicPr>
        <p:blipFill>
          <a:blip r:embed="rId4"/>
          <a:stretch>
            <a:fillRect/>
          </a:stretch>
        </p:blipFill>
        <p:spPr>
          <a:xfrm>
            <a:off x="792485" y="3615386"/>
            <a:ext cx="4016898" cy="2322374"/>
          </a:xfrm>
          <a:prstGeom prst="rect">
            <a:avLst/>
          </a:prstGeom>
        </p:spPr>
      </p:pic>
    </p:spTree>
    <p:extLst>
      <p:ext uri="{BB962C8B-B14F-4D97-AF65-F5344CB8AC3E}">
        <p14:creationId xmlns:p14="http://schemas.microsoft.com/office/powerpoint/2010/main" val="2512205745"/>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800" fill="hold"/>
                                        <p:tgtEl>
                                          <p:spTgt spid="40"/>
                                        </p:tgtEl>
                                        <p:attrNameLst>
                                          <p:attrName>ppt_x</p:attrName>
                                        </p:attrNameLst>
                                      </p:cBhvr>
                                      <p:tavLst>
                                        <p:tav tm="0">
                                          <p:val>
                                            <p:strVal val="0-#ppt_w/2"/>
                                          </p:val>
                                        </p:tav>
                                        <p:tav tm="100000">
                                          <p:val>
                                            <p:strVal val="#ppt_x"/>
                                          </p:val>
                                        </p:tav>
                                      </p:tavLst>
                                    </p:anim>
                                    <p:anim calcmode="lin" valueType="num">
                                      <p:cBhvr additive="base">
                                        <p:cTn id="8" dur="8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800" fill="hold"/>
                                        <p:tgtEl>
                                          <p:spTgt spid="41"/>
                                        </p:tgtEl>
                                        <p:attrNameLst>
                                          <p:attrName>ppt_x</p:attrName>
                                        </p:attrNameLst>
                                      </p:cBhvr>
                                      <p:tavLst>
                                        <p:tav tm="0">
                                          <p:val>
                                            <p:strVal val="1+#ppt_w/2"/>
                                          </p:val>
                                        </p:tav>
                                        <p:tav tm="100000">
                                          <p:val>
                                            <p:strVal val="#ppt_x"/>
                                          </p:val>
                                        </p:tav>
                                      </p:tavLst>
                                    </p:anim>
                                    <p:anim calcmode="lin" valueType="num">
                                      <p:cBhvr additive="base">
                                        <p:cTn id="1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11888" y="277812"/>
            <a:ext cx="6097221" cy="949231"/>
            <a:chOff x="311888" y="268014"/>
            <a:chExt cx="6097221" cy="949231"/>
          </a:xfrm>
        </p:grpSpPr>
        <p:sp>
          <p:nvSpPr>
            <p:cNvPr id="37"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en-US" altLang="zh-CN" sz="3600" b="1" dirty="0">
                  <a:solidFill>
                    <a:schemeClr val="accent5">
                      <a:lumMod val="75000"/>
                    </a:schemeClr>
                  </a:solidFill>
                  <a:latin typeface="微软雅黑" panose="020B0503020204020204" pitchFamily="34" charset="-122"/>
                  <a:ea typeface="微软雅黑" panose="020B0503020204020204" pitchFamily="34" charset="-122"/>
                </a:rPr>
                <a:t>For consumers</a:t>
              </a:r>
            </a:p>
          </p:txBody>
        </p:sp>
        <p:sp>
          <p:nvSpPr>
            <p:cNvPr id="38" name="TextBox 37"/>
            <p:cNvSpPr txBox="1"/>
            <p:nvPr/>
          </p:nvSpPr>
          <p:spPr>
            <a:xfrm>
              <a:off x="432445" y="909468"/>
              <a:ext cx="5976664" cy="307777"/>
            </a:xfrm>
            <a:prstGeom prst="rect">
              <a:avLst/>
            </a:prstGeom>
            <a:noFill/>
          </p:spPr>
          <p:txBody>
            <a:bodyPr wrap="square" lIns="0" tIns="0" rIns="0" bIns="0" rtlCol="0">
              <a:spAutoFit/>
            </a:bodyPr>
            <a:lstStyle/>
            <a:p>
              <a:pPr defTabSz="1176924"/>
              <a:r>
                <a:rPr lang="en-US" altLang="zh-CN" sz="2000" dirty="0">
                  <a:solidFill>
                    <a:schemeClr val="accent5">
                      <a:lumMod val="75000"/>
                    </a:schemeClr>
                  </a:solidFill>
                  <a:latin typeface="Arial" panose="020B0604020202020204" pitchFamily="34" charset="0"/>
                  <a:ea typeface="微软雅黑"/>
                  <a:cs typeface="Arial" panose="020B0604020202020204" pitchFamily="34" charset="0"/>
                </a:rPr>
                <a:t>Public welfare projects</a:t>
              </a:r>
              <a:endParaRPr lang="en-GB" altLang="zh-CN" sz="2000" dirty="0">
                <a:solidFill>
                  <a:schemeClr val="accent5">
                    <a:lumMod val="75000"/>
                  </a:schemeClr>
                </a:solidFill>
                <a:latin typeface="Arial" panose="020B0604020202020204" pitchFamily="34" charset="0"/>
                <a:ea typeface="微软雅黑"/>
                <a:cs typeface="Arial" panose="020B0604020202020204" pitchFamily="34" charset="0"/>
              </a:endParaRPr>
            </a:p>
          </p:txBody>
        </p:sp>
      </p:grpSp>
      <p:sp>
        <p:nvSpPr>
          <p:cNvPr id="40" name="矩形 39">
            <a:extLst>
              <a:ext uri="{FF2B5EF4-FFF2-40B4-BE49-F238E27FC236}">
                <a16:creationId xmlns="" xmlns:a16="http://schemas.microsoft.com/office/drawing/2014/main" id="{25468DD9-891C-4B8A-9239-9DB6010AAF64}"/>
              </a:ext>
            </a:extLst>
          </p:cNvPr>
          <p:cNvSpPr/>
          <p:nvPr/>
        </p:nvSpPr>
        <p:spPr>
          <a:xfrm>
            <a:off x="-56118" y="-24556"/>
            <a:ext cx="11604376" cy="28264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41" name="矩形 40">
            <a:extLst>
              <a:ext uri="{FF2B5EF4-FFF2-40B4-BE49-F238E27FC236}">
                <a16:creationId xmlns="" xmlns:a16="http://schemas.microsoft.com/office/drawing/2014/main" id="{8FCE96CF-0DD5-42EC-BCD0-A0EE4B388DD0}"/>
              </a:ext>
            </a:extLst>
          </p:cNvPr>
          <p:cNvSpPr/>
          <p:nvPr/>
        </p:nvSpPr>
        <p:spPr>
          <a:xfrm>
            <a:off x="-86255" y="6245068"/>
            <a:ext cx="11746745" cy="3441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6411" tIns="43205" rIns="86411" bIns="43205" rtlCol="0" anchor="ctr"/>
          <a:lstStyle/>
          <a:p>
            <a:pPr algn="ctr"/>
            <a:endParaRPr lang="zh-CN" altLang="en-US"/>
          </a:p>
        </p:txBody>
      </p:sp>
      <p:sp>
        <p:nvSpPr>
          <p:cNvPr id="12" name="文本框 11">
            <a:extLst>
              <a:ext uri="{FF2B5EF4-FFF2-40B4-BE49-F238E27FC236}">
                <a16:creationId xmlns="" xmlns:a16="http://schemas.microsoft.com/office/drawing/2014/main" id="{B21A3087-4232-48B8-9BE2-5A0FFDC1FFF1}"/>
              </a:ext>
            </a:extLst>
          </p:cNvPr>
          <p:cNvSpPr txBox="1"/>
          <p:nvPr/>
        </p:nvSpPr>
        <p:spPr>
          <a:xfrm>
            <a:off x="1545331" y="1596737"/>
            <a:ext cx="8401477" cy="1938992"/>
          </a:xfrm>
          <a:prstGeom prst="rect">
            <a:avLst/>
          </a:prstGeom>
          <a:noFill/>
        </p:spPr>
        <p:txBody>
          <a:bodyPr wrap="square">
            <a:spAutoFit/>
          </a:bodyPr>
          <a:lstStyle/>
          <a:p>
            <a:pPr algn="just"/>
            <a:r>
              <a:rPr lang="en-US" altLang="zh-CN" sz="2000" kern="10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rPr>
              <a:t>Help consumers understand food safety. From the breeding chain of products to processing and production to people’s tables, most consumers will ignore the hidden safety hazards and product quality. Take our own products as an example, through public welfare science or other forms to make consumers more clearly aware of food safety, on the one hand, improve consumer awareness, on the other hand, play a positive role in promoting their products.</a:t>
            </a:r>
            <a:endParaRPr lang="zh-CN" altLang="zh-CN" sz="20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3156376"/>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800" fill="hold"/>
                                        <p:tgtEl>
                                          <p:spTgt spid="40"/>
                                        </p:tgtEl>
                                        <p:attrNameLst>
                                          <p:attrName>ppt_x</p:attrName>
                                        </p:attrNameLst>
                                      </p:cBhvr>
                                      <p:tavLst>
                                        <p:tav tm="0">
                                          <p:val>
                                            <p:strVal val="0-#ppt_w/2"/>
                                          </p:val>
                                        </p:tav>
                                        <p:tav tm="100000">
                                          <p:val>
                                            <p:strVal val="#ppt_x"/>
                                          </p:val>
                                        </p:tav>
                                      </p:tavLst>
                                    </p:anim>
                                    <p:anim calcmode="lin" valueType="num">
                                      <p:cBhvr additive="base">
                                        <p:cTn id="8" dur="8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800" fill="hold"/>
                                        <p:tgtEl>
                                          <p:spTgt spid="41"/>
                                        </p:tgtEl>
                                        <p:attrNameLst>
                                          <p:attrName>ppt_x</p:attrName>
                                        </p:attrNameLst>
                                      </p:cBhvr>
                                      <p:tavLst>
                                        <p:tav tm="0">
                                          <p:val>
                                            <p:strVal val="1+#ppt_w/2"/>
                                          </p:val>
                                        </p:tav>
                                        <p:tav tm="100000">
                                          <p:val>
                                            <p:strVal val="#ppt_x"/>
                                          </p:val>
                                        </p:tav>
                                      </p:tavLst>
                                    </p:anim>
                                    <p:anim calcmode="lin" valueType="num">
                                      <p:cBhvr additive="base">
                                        <p:cTn id="1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IMING" val="|2.8"/>
</p:tagLst>
</file>

<file path=ppt/theme/theme1.xml><?xml version="1.0" encoding="utf-8"?>
<a:theme xmlns:a="http://schemas.openxmlformats.org/drawingml/2006/main" name="1_Office 主题​​">
  <a:themeElements>
    <a:clrScheme name="自定义 199">
      <a:dk1>
        <a:srgbClr val="FFFFFF"/>
      </a:dk1>
      <a:lt1>
        <a:srgbClr val="FFFFFF"/>
      </a:lt1>
      <a:dk2>
        <a:srgbClr val="A5A5A5"/>
      </a:dk2>
      <a:lt2>
        <a:srgbClr val="474747"/>
      </a:lt2>
      <a:accent1>
        <a:srgbClr val="7F7F7F"/>
      </a:accent1>
      <a:accent2>
        <a:srgbClr val="008000"/>
      </a:accent2>
      <a:accent3>
        <a:srgbClr val="008000"/>
      </a:accent3>
      <a:accent4>
        <a:srgbClr val="008000"/>
      </a:accent4>
      <a:accent5>
        <a:srgbClr val="008000"/>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1670</TotalTime>
  <Words>978</Words>
  <Application>Microsoft Office PowerPoint</Application>
  <PresentationFormat>自定义</PresentationFormat>
  <Paragraphs>92</Paragraphs>
  <Slides>19</Slides>
  <Notes>19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Bebas Neue</vt:lpstr>
      <vt:lpstr>Gill Sans</vt:lpstr>
      <vt:lpstr>Helvetica Light</vt:lpstr>
      <vt:lpstr>Kontrapunkt Bob Bold</vt:lpstr>
      <vt:lpstr>Lato Light</vt:lpstr>
      <vt:lpstr>Open Sans Light</vt:lpstr>
      <vt:lpstr>等线</vt:lpstr>
      <vt:lpstr>方正兰亭黑_GBK</vt:lpstr>
      <vt:lpstr>方正兰亭纤黑简体</vt:lpstr>
      <vt:lpstr>宋体</vt:lpstr>
      <vt:lpstr>微软雅黑</vt:lpstr>
      <vt:lpstr>Arial</vt:lpstr>
      <vt:lpstr>Calibri</vt:lpstr>
      <vt:lpstr>Impact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www.51pptmoban.com</dc:title>
  <dc:creator>东方之P</dc:creator>
  <cp:keywords>51PPT模板网</cp:keywords>
  <cp:lastModifiedBy>王 憨憨</cp:lastModifiedBy>
  <cp:revision>79</cp:revision>
  <dcterms:created xsi:type="dcterms:W3CDTF">2015-03-06T06:10:47Z</dcterms:created>
  <dcterms:modified xsi:type="dcterms:W3CDTF">2020-11-08T06:49:25Z</dcterms:modified>
</cp:coreProperties>
</file>